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8" r:id="rId3"/>
    <p:sldId id="262" r:id="rId4"/>
    <p:sldId id="259" r:id="rId5"/>
    <p:sldId id="284" r:id="rId6"/>
    <p:sldId id="289" r:id="rId7"/>
    <p:sldId id="290" r:id="rId8"/>
    <p:sldId id="291" r:id="rId9"/>
    <p:sldId id="264" r:id="rId10"/>
    <p:sldId id="286" r:id="rId11"/>
    <p:sldId id="287" r:id="rId12"/>
    <p:sldId id="257" r:id="rId13"/>
    <p:sldId id="288" r:id="rId14"/>
    <p:sldId id="261" r:id="rId15"/>
    <p:sldId id="260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D5"/>
    <a:srgbClr val="FF66CC"/>
    <a:srgbClr val="FF6699"/>
    <a:srgbClr val="FF33CC"/>
    <a:srgbClr val="FF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080B4-635B-49C6-8D25-EA1398CE12B1}" v="27" dt="2024-07-16T14:31:01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82414" autoAdjust="0"/>
  </p:normalViewPr>
  <p:slideViewPr>
    <p:cSldViewPr snapToGrid="0">
      <p:cViewPr varScale="1">
        <p:scale>
          <a:sx n="55" d="100"/>
          <a:sy n="55" d="100"/>
        </p:scale>
        <p:origin x="10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50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8A823-E588-4411-A7DD-E125682741D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5EC4AF-DE39-4A44-B402-639C064E7DA1}">
      <dgm:prSet custT="1"/>
      <dgm:spPr>
        <a:solidFill>
          <a:srgbClr val="FF81D5"/>
        </a:solidFill>
      </dgm:spPr>
      <dgm:t>
        <a:bodyPr/>
        <a:lstStyle/>
        <a:p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Angela is 10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1CE09C09-80DE-4DED-8CEC-2DA6C0B5CCA0}" type="parTrans" cxnId="{6C20EC4C-A0E4-4DA6-9F0F-BC647ED09646}">
      <dgm:prSet/>
      <dgm:spPr/>
      <dgm:t>
        <a:bodyPr/>
        <a:lstStyle/>
        <a:p>
          <a:endParaRPr lang="en-US"/>
        </a:p>
      </dgm:t>
    </dgm:pt>
    <dgm:pt modelId="{5BC392E8-8D03-4852-A0C0-09134C0BD58C}" type="sibTrans" cxnId="{6C20EC4C-A0E4-4DA6-9F0F-BC647ED09646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144600B-9674-4AD2-9031-A64C468A872D}">
      <dgm:prSet custT="1"/>
      <dgm:spPr>
        <a:solidFill>
          <a:srgbClr val="FF81D5"/>
        </a:solidFill>
      </dgm:spPr>
      <dgm:t>
        <a:bodyPr/>
        <a:lstStyle/>
        <a:p>
          <a:pPr>
            <a:lnSpc>
              <a:spcPct val="80000"/>
            </a:lnSpc>
          </a:pPr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She tells mum someone at school called her a bad name 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5F6ED20B-6553-4D1F-A0C4-C251FEA658CB}" type="parTrans" cxnId="{27E0A300-6FA4-4C50-AFA5-6B7F39434C40}">
      <dgm:prSet/>
      <dgm:spPr/>
      <dgm:t>
        <a:bodyPr/>
        <a:lstStyle/>
        <a:p>
          <a:endParaRPr lang="en-US"/>
        </a:p>
      </dgm:t>
    </dgm:pt>
    <dgm:pt modelId="{F3DD00B0-AD8E-44A6-A4E3-DDDFCAB4A455}" type="sibTrans" cxnId="{27E0A300-6FA4-4C50-AFA5-6B7F39434C40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750CE48-DB18-4144-8F72-01BD991AF91C}">
      <dgm:prSet custT="1"/>
      <dgm:spPr>
        <a:solidFill>
          <a:srgbClr val="FF81D5"/>
        </a:solidFill>
      </dgm:spPr>
      <dgm:t>
        <a:bodyPr/>
        <a:lstStyle/>
        <a:p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Angela said her teacher told her to ignore it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642405F4-EFD8-46FC-AFAB-779A5ACF0028}" type="parTrans" cxnId="{E1AD4FB7-588A-4877-9341-070AACB173C1}">
      <dgm:prSet/>
      <dgm:spPr/>
      <dgm:t>
        <a:bodyPr/>
        <a:lstStyle/>
        <a:p>
          <a:endParaRPr lang="en-US"/>
        </a:p>
      </dgm:t>
    </dgm:pt>
    <dgm:pt modelId="{DC499ADB-0096-4D0C-9E8B-292B6588E7E6}" type="sibTrans" cxnId="{E1AD4FB7-588A-4877-9341-070AACB173C1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FD3C951-CD6C-470E-999C-335E2986F248}">
      <dgm:prSet custT="1"/>
      <dgm:spPr>
        <a:solidFill>
          <a:srgbClr val="FF81D5"/>
        </a:solidFill>
      </dgm:spPr>
      <dgm:t>
        <a:bodyPr/>
        <a:lstStyle/>
        <a:p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Mum asks the teacher about it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552ED915-F41A-472E-A402-89910DD99470}" type="parTrans" cxnId="{CF38E225-CE59-4727-85CA-B0AEDA94475B}">
      <dgm:prSet/>
      <dgm:spPr/>
      <dgm:t>
        <a:bodyPr/>
        <a:lstStyle/>
        <a:p>
          <a:endParaRPr lang="en-US"/>
        </a:p>
      </dgm:t>
    </dgm:pt>
    <dgm:pt modelId="{BABEA939-4CA2-44B2-9D32-BE84BBF1A1BC}" type="sibTrans" cxnId="{CF38E225-CE59-4727-85CA-B0AEDA94475B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DC4EA03F-D18C-4B3A-A03D-572E9025A559}">
      <dgm:prSet custT="1"/>
      <dgm:spPr>
        <a:solidFill>
          <a:srgbClr val="FF81D5"/>
        </a:solidFill>
      </dgm:spPr>
      <dgm:t>
        <a:bodyPr/>
        <a:lstStyle/>
        <a:p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Teacher explained what happened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8942EC93-FB33-4F1F-97F6-F4083FCA9BE4}" type="parTrans" cxnId="{5FB5B8B5-B669-4168-8B0F-97C70159E868}">
      <dgm:prSet/>
      <dgm:spPr/>
      <dgm:t>
        <a:bodyPr/>
        <a:lstStyle/>
        <a:p>
          <a:endParaRPr lang="en-US"/>
        </a:p>
      </dgm:t>
    </dgm:pt>
    <dgm:pt modelId="{DFF5F50A-553B-43DC-908D-03E71D6306ED}" type="sibTrans" cxnId="{5FB5B8B5-B669-4168-8B0F-97C70159E868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F72523BA-DE14-4353-9D31-3300B11FF7DD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en-GB"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Same happened next week so mum emailed the headteacher to complain</a:t>
          </a:r>
          <a:endParaRPr lang="en-US" sz="24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gm:t>
    </dgm:pt>
    <dgm:pt modelId="{BB0BB112-F697-48A4-936A-F61190247488}" type="parTrans" cxnId="{E7A82898-7C75-429B-A3CC-6FC798249A08}">
      <dgm:prSet/>
      <dgm:spPr/>
      <dgm:t>
        <a:bodyPr/>
        <a:lstStyle/>
        <a:p>
          <a:endParaRPr lang="en-US"/>
        </a:p>
      </dgm:t>
    </dgm:pt>
    <dgm:pt modelId="{4BDB03EA-EB37-480D-A2B4-EB56289B2661}" type="sibTrans" cxnId="{E7A82898-7C75-429B-A3CC-6FC798249A08}">
      <dgm:prSet/>
      <dgm:spPr/>
      <dgm:t>
        <a:bodyPr/>
        <a:lstStyle/>
        <a:p>
          <a:endParaRPr lang="en-US"/>
        </a:p>
      </dgm:t>
    </dgm:pt>
    <dgm:pt modelId="{05357A2F-7B88-4B55-B375-928570729DA6}" type="pres">
      <dgm:prSet presAssocID="{3038A823-E588-4411-A7DD-E125682741DB}" presName="Name0" presStyleCnt="0">
        <dgm:presLayoutVars>
          <dgm:dir/>
          <dgm:resizeHandles val="exact"/>
        </dgm:presLayoutVars>
      </dgm:prSet>
      <dgm:spPr/>
    </dgm:pt>
    <dgm:pt modelId="{3B4184E5-120B-403E-A5E4-09DAD85EFBBF}" type="pres">
      <dgm:prSet presAssocID="{385EC4AF-DE39-4A44-B402-639C064E7DA1}" presName="node" presStyleLbl="node1" presStyleIdx="0" presStyleCnt="6">
        <dgm:presLayoutVars>
          <dgm:bulletEnabled val="1"/>
        </dgm:presLayoutVars>
      </dgm:prSet>
      <dgm:spPr/>
    </dgm:pt>
    <dgm:pt modelId="{0F0BB876-3E8D-40E6-804C-1E6976881447}" type="pres">
      <dgm:prSet presAssocID="{5BC392E8-8D03-4852-A0C0-09134C0BD58C}" presName="sibTrans" presStyleLbl="sibTrans1D1" presStyleIdx="0" presStyleCnt="5"/>
      <dgm:spPr/>
    </dgm:pt>
    <dgm:pt modelId="{245D9AB8-C12D-4BCD-A40E-42DCF184D3FD}" type="pres">
      <dgm:prSet presAssocID="{5BC392E8-8D03-4852-A0C0-09134C0BD58C}" presName="connectorText" presStyleLbl="sibTrans1D1" presStyleIdx="0" presStyleCnt="5"/>
      <dgm:spPr/>
    </dgm:pt>
    <dgm:pt modelId="{78144D81-0A5B-4835-929D-6422D760232D}" type="pres">
      <dgm:prSet presAssocID="{4144600B-9674-4AD2-9031-A64C468A872D}" presName="node" presStyleLbl="node1" presStyleIdx="1" presStyleCnt="6">
        <dgm:presLayoutVars>
          <dgm:bulletEnabled val="1"/>
        </dgm:presLayoutVars>
      </dgm:prSet>
      <dgm:spPr/>
    </dgm:pt>
    <dgm:pt modelId="{8E74D683-A4C5-4A26-9627-78DA7D760429}" type="pres">
      <dgm:prSet presAssocID="{F3DD00B0-AD8E-44A6-A4E3-DDDFCAB4A455}" presName="sibTrans" presStyleLbl="sibTrans1D1" presStyleIdx="1" presStyleCnt="5"/>
      <dgm:spPr/>
    </dgm:pt>
    <dgm:pt modelId="{DAE5979D-CBCB-4375-B1E9-F878675E4655}" type="pres">
      <dgm:prSet presAssocID="{F3DD00B0-AD8E-44A6-A4E3-DDDFCAB4A455}" presName="connectorText" presStyleLbl="sibTrans1D1" presStyleIdx="1" presStyleCnt="5"/>
      <dgm:spPr/>
    </dgm:pt>
    <dgm:pt modelId="{2489E02B-8035-4480-801B-5C2AD557A8FE}" type="pres">
      <dgm:prSet presAssocID="{A750CE48-DB18-4144-8F72-01BD991AF91C}" presName="node" presStyleLbl="node1" presStyleIdx="2" presStyleCnt="6">
        <dgm:presLayoutVars>
          <dgm:bulletEnabled val="1"/>
        </dgm:presLayoutVars>
      </dgm:prSet>
      <dgm:spPr/>
    </dgm:pt>
    <dgm:pt modelId="{B8AEE31E-C101-4712-AB33-39E83A7E16B4}" type="pres">
      <dgm:prSet presAssocID="{DC499ADB-0096-4D0C-9E8B-292B6588E7E6}" presName="sibTrans" presStyleLbl="sibTrans1D1" presStyleIdx="2" presStyleCnt="5"/>
      <dgm:spPr/>
    </dgm:pt>
    <dgm:pt modelId="{DB60A653-D4B8-493D-9E87-F06F99651B2D}" type="pres">
      <dgm:prSet presAssocID="{DC499ADB-0096-4D0C-9E8B-292B6588E7E6}" presName="connectorText" presStyleLbl="sibTrans1D1" presStyleIdx="2" presStyleCnt="5"/>
      <dgm:spPr/>
    </dgm:pt>
    <dgm:pt modelId="{BE901E62-EF03-4EE5-91FB-943A49DD8329}" type="pres">
      <dgm:prSet presAssocID="{5FD3C951-CD6C-470E-999C-335E2986F248}" presName="node" presStyleLbl="node1" presStyleIdx="3" presStyleCnt="6">
        <dgm:presLayoutVars>
          <dgm:bulletEnabled val="1"/>
        </dgm:presLayoutVars>
      </dgm:prSet>
      <dgm:spPr/>
    </dgm:pt>
    <dgm:pt modelId="{4557B6F4-99AE-476D-AE97-10F5DC9F43F3}" type="pres">
      <dgm:prSet presAssocID="{BABEA939-4CA2-44B2-9D32-BE84BBF1A1BC}" presName="sibTrans" presStyleLbl="sibTrans1D1" presStyleIdx="3" presStyleCnt="5"/>
      <dgm:spPr/>
    </dgm:pt>
    <dgm:pt modelId="{D38817C3-7ADA-471D-BB2A-6836123082D1}" type="pres">
      <dgm:prSet presAssocID="{BABEA939-4CA2-44B2-9D32-BE84BBF1A1BC}" presName="connectorText" presStyleLbl="sibTrans1D1" presStyleIdx="3" presStyleCnt="5"/>
      <dgm:spPr/>
    </dgm:pt>
    <dgm:pt modelId="{6B6258E3-A01C-401C-8780-92B31A156E92}" type="pres">
      <dgm:prSet presAssocID="{DC4EA03F-D18C-4B3A-A03D-572E9025A559}" presName="node" presStyleLbl="node1" presStyleIdx="4" presStyleCnt="6">
        <dgm:presLayoutVars>
          <dgm:bulletEnabled val="1"/>
        </dgm:presLayoutVars>
      </dgm:prSet>
      <dgm:spPr/>
    </dgm:pt>
    <dgm:pt modelId="{F1A51007-1A18-4324-AD5F-424EDAB00F90}" type="pres">
      <dgm:prSet presAssocID="{DFF5F50A-553B-43DC-908D-03E71D6306ED}" presName="sibTrans" presStyleLbl="sibTrans1D1" presStyleIdx="4" presStyleCnt="5"/>
      <dgm:spPr/>
    </dgm:pt>
    <dgm:pt modelId="{45856B33-C418-4A7F-AA86-4513511B80D2}" type="pres">
      <dgm:prSet presAssocID="{DFF5F50A-553B-43DC-908D-03E71D6306ED}" presName="connectorText" presStyleLbl="sibTrans1D1" presStyleIdx="4" presStyleCnt="5"/>
      <dgm:spPr/>
    </dgm:pt>
    <dgm:pt modelId="{89BE2821-534B-4ED8-8510-1A55F810B2EE}" type="pres">
      <dgm:prSet presAssocID="{F72523BA-DE14-4353-9D31-3300B11FF7DD}" presName="node" presStyleLbl="node1" presStyleIdx="5" presStyleCnt="6" custScaleX="116917" custScaleY="122392">
        <dgm:presLayoutVars>
          <dgm:bulletEnabled val="1"/>
        </dgm:presLayoutVars>
      </dgm:prSet>
      <dgm:spPr/>
    </dgm:pt>
  </dgm:ptLst>
  <dgm:cxnLst>
    <dgm:cxn modelId="{27E0A300-6FA4-4C50-AFA5-6B7F39434C40}" srcId="{3038A823-E588-4411-A7DD-E125682741DB}" destId="{4144600B-9674-4AD2-9031-A64C468A872D}" srcOrd="1" destOrd="0" parTransId="{5F6ED20B-6553-4D1F-A0C4-C251FEA658CB}" sibTransId="{F3DD00B0-AD8E-44A6-A4E3-DDDFCAB4A455}"/>
    <dgm:cxn modelId="{9C715E07-AAA1-47A2-AA82-94566E8F75C0}" type="presOf" srcId="{385EC4AF-DE39-4A44-B402-639C064E7DA1}" destId="{3B4184E5-120B-403E-A5E4-09DAD85EFBBF}" srcOrd="0" destOrd="0" presId="urn:microsoft.com/office/officeart/2016/7/layout/RepeatingBendingProcessNew"/>
    <dgm:cxn modelId="{44EF1D17-1452-4D5D-9A10-2222E658D261}" type="presOf" srcId="{4144600B-9674-4AD2-9031-A64C468A872D}" destId="{78144D81-0A5B-4835-929D-6422D760232D}" srcOrd="0" destOrd="0" presId="urn:microsoft.com/office/officeart/2016/7/layout/RepeatingBendingProcessNew"/>
    <dgm:cxn modelId="{9A23C625-893D-4547-87E9-5A8FE637F225}" type="presOf" srcId="{5FD3C951-CD6C-470E-999C-335E2986F248}" destId="{BE901E62-EF03-4EE5-91FB-943A49DD8329}" srcOrd="0" destOrd="0" presId="urn:microsoft.com/office/officeart/2016/7/layout/RepeatingBendingProcessNew"/>
    <dgm:cxn modelId="{CF38E225-CE59-4727-85CA-B0AEDA94475B}" srcId="{3038A823-E588-4411-A7DD-E125682741DB}" destId="{5FD3C951-CD6C-470E-999C-335E2986F248}" srcOrd="3" destOrd="0" parTransId="{552ED915-F41A-472E-A402-89910DD99470}" sibTransId="{BABEA939-4CA2-44B2-9D32-BE84BBF1A1BC}"/>
    <dgm:cxn modelId="{01C69E31-B35A-4EF5-BB66-522BC7198B49}" type="presOf" srcId="{DC4EA03F-D18C-4B3A-A03D-572E9025A559}" destId="{6B6258E3-A01C-401C-8780-92B31A156E92}" srcOrd="0" destOrd="0" presId="urn:microsoft.com/office/officeart/2016/7/layout/RepeatingBendingProcessNew"/>
    <dgm:cxn modelId="{39FCEE64-9067-48A1-8CB5-B82E1A0C4B22}" type="presOf" srcId="{DFF5F50A-553B-43DC-908D-03E71D6306ED}" destId="{45856B33-C418-4A7F-AA86-4513511B80D2}" srcOrd="1" destOrd="0" presId="urn:microsoft.com/office/officeart/2016/7/layout/RepeatingBendingProcessNew"/>
    <dgm:cxn modelId="{6C20EC4C-A0E4-4DA6-9F0F-BC647ED09646}" srcId="{3038A823-E588-4411-A7DD-E125682741DB}" destId="{385EC4AF-DE39-4A44-B402-639C064E7DA1}" srcOrd="0" destOrd="0" parTransId="{1CE09C09-80DE-4DED-8CEC-2DA6C0B5CCA0}" sibTransId="{5BC392E8-8D03-4852-A0C0-09134C0BD58C}"/>
    <dgm:cxn modelId="{F43BF870-A8E1-474C-A4F5-C5A74CDFCDD2}" type="presOf" srcId="{DC499ADB-0096-4D0C-9E8B-292B6588E7E6}" destId="{DB60A653-D4B8-493D-9E87-F06F99651B2D}" srcOrd="1" destOrd="0" presId="urn:microsoft.com/office/officeart/2016/7/layout/RepeatingBendingProcessNew"/>
    <dgm:cxn modelId="{75A34473-B0B7-46BF-BA46-6912DAD5A42C}" type="presOf" srcId="{F3DD00B0-AD8E-44A6-A4E3-DDDFCAB4A455}" destId="{DAE5979D-CBCB-4375-B1E9-F878675E4655}" srcOrd="1" destOrd="0" presId="urn:microsoft.com/office/officeart/2016/7/layout/RepeatingBendingProcessNew"/>
    <dgm:cxn modelId="{CF796976-787F-488E-BD71-2884ECF77081}" type="presOf" srcId="{BABEA939-4CA2-44B2-9D32-BE84BBF1A1BC}" destId="{4557B6F4-99AE-476D-AE97-10F5DC9F43F3}" srcOrd="0" destOrd="0" presId="urn:microsoft.com/office/officeart/2016/7/layout/RepeatingBendingProcessNew"/>
    <dgm:cxn modelId="{5785F789-2686-42BC-A957-4710C20196E1}" type="presOf" srcId="{A750CE48-DB18-4144-8F72-01BD991AF91C}" destId="{2489E02B-8035-4480-801B-5C2AD557A8FE}" srcOrd="0" destOrd="0" presId="urn:microsoft.com/office/officeart/2016/7/layout/RepeatingBendingProcessNew"/>
    <dgm:cxn modelId="{126BB997-0E96-437E-903D-6A63DBB4F611}" type="presOf" srcId="{DFF5F50A-553B-43DC-908D-03E71D6306ED}" destId="{F1A51007-1A18-4324-AD5F-424EDAB00F90}" srcOrd="0" destOrd="0" presId="urn:microsoft.com/office/officeart/2016/7/layout/RepeatingBendingProcessNew"/>
    <dgm:cxn modelId="{E7A82898-7C75-429B-A3CC-6FC798249A08}" srcId="{3038A823-E588-4411-A7DD-E125682741DB}" destId="{F72523BA-DE14-4353-9D31-3300B11FF7DD}" srcOrd="5" destOrd="0" parTransId="{BB0BB112-F697-48A4-936A-F61190247488}" sibTransId="{4BDB03EA-EB37-480D-A2B4-EB56289B2661}"/>
    <dgm:cxn modelId="{5FB5B8B5-B669-4168-8B0F-97C70159E868}" srcId="{3038A823-E588-4411-A7DD-E125682741DB}" destId="{DC4EA03F-D18C-4B3A-A03D-572E9025A559}" srcOrd="4" destOrd="0" parTransId="{8942EC93-FB33-4F1F-97F6-F4083FCA9BE4}" sibTransId="{DFF5F50A-553B-43DC-908D-03E71D6306ED}"/>
    <dgm:cxn modelId="{E1AD4FB7-588A-4877-9341-070AACB173C1}" srcId="{3038A823-E588-4411-A7DD-E125682741DB}" destId="{A750CE48-DB18-4144-8F72-01BD991AF91C}" srcOrd="2" destOrd="0" parTransId="{642405F4-EFD8-46FC-AFAB-779A5ACF0028}" sibTransId="{DC499ADB-0096-4D0C-9E8B-292B6588E7E6}"/>
    <dgm:cxn modelId="{297776C0-C5F5-4E8D-902F-428CD747E9FD}" type="presOf" srcId="{F72523BA-DE14-4353-9D31-3300B11FF7DD}" destId="{89BE2821-534B-4ED8-8510-1A55F810B2EE}" srcOrd="0" destOrd="0" presId="urn:microsoft.com/office/officeart/2016/7/layout/RepeatingBendingProcessNew"/>
    <dgm:cxn modelId="{CE4356ED-7F39-484B-A14F-5B57C16E0675}" type="presOf" srcId="{BABEA939-4CA2-44B2-9D32-BE84BBF1A1BC}" destId="{D38817C3-7ADA-471D-BB2A-6836123082D1}" srcOrd="1" destOrd="0" presId="urn:microsoft.com/office/officeart/2016/7/layout/RepeatingBendingProcessNew"/>
    <dgm:cxn modelId="{C60D1AF0-7EC4-495F-A2D7-7184DC609BAA}" type="presOf" srcId="{DC499ADB-0096-4D0C-9E8B-292B6588E7E6}" destId="{B8AEE31E-C101-4712-AB33-39E83A7E16B4}" srcOrd="0" destOrd="0" presId="urn:microsoft.com/office/officeart/2016/7/layout/RepeatingBendingProcessNew"/>
    <dgm:cxn modelId="{57D462F0-3E8C-48F1-9BA7-ED41236A1E28}" type="presOf" srcId="{5BC392E8-8D03-4852-A0C0-09134C0BD58C}" destId="{0F0BB876-3E8D-40E6-804C-1E6976881447}" srcOrd="0" destOrd="0" presId="urn:microsoft.com/office/officeart/2016/7/layout/RepeatingBendingProcessNew"/>
    <dgm:cxn modelId="{63C6D2F7-29CF-4FF9-8CBC-EDB3E81A697C}" type="presOf" srcId="{3038A823-E588-4411-A7DD-E125682741DB}" destId="{05357A2F-7B88-4B55-B375-928570729DA6}" srcOrd="0" destOrd="0" presId="urn:microsoft.com/office/officeart/2016/7/layout/RepeatingBendingProcessNew"/>
    <dgm:cxn modelId="{A9F4E7FB-79D9-4416-BC5F-E53F0A5663F3}" type="presOf" srcId="{5BC392E8-8D03-4852-A0C0-09134C0BD58C}" destId="{245D9AB8-C12D-4BCD-A40E-42DCF184D3FD}" srcOrd="1" destOrd="0" presId="urn:microsoft.com/office/officeart/2016/7/layout/RepeatingBendingProcessNew"/>
    <dgm:cxn modelId="{FDF3CBFD-E430-4892-B88F-3B0B9CA71F3F}" type="presOf" srcId="{F3DD00B0-AD8E-44A6-A4E3-DDDFCAB4A455}" destId="{8E74D683-A4C5-4A26-9627-78DA7D760429}" srcOrd="0" destOrd="0" presId="urn:microsoft.com/office/officeart/2016/7/layout/RepeatingBendingProcessNew"/>
    <dgm:cxn modelId="{3D15B63D-0EEE-4B0D-9E6A-BD1E1FF3639E}" type="presParOf" srcId="{05357A2F-7B88-4B55-B375-928570729DA6}" destId="{3B4184E5-120B-403E-A5E4-09DAD85EFBBF}" srcOrd="0" destOrd="0" presId="urn:microsoft.com/office/officeart/2016/7/layout/RepeatingBendingProcessNew"/>
    <dgm:cxn modelId="{A11870E2-D9C7-402D-8869-02B7415BBB8E}" type="presParOf" srcId="{05357A2F-7B88-4B55-B375-928570729DA6}" destId="{0F0BB876-3E8D-40E6-804C-1E6976881447}" srcOrd="1" destOrd="0" presId="urn:microsoft.com/office/officeart/2016/7/layout/RepeatingBendingProcessNew"/>
    <dgm:cxn modelId="{E55DBDAA-0602-4F89-AB0E-066172E53E3A}" type="presParOf" srcId="{0F0BB876-3E8D-40E6-804C-1E6976881447}" destId="{245D9AB8-C12D-4BCD-A40E-42DCF184D3FD}" srcOrd="0" destOrd="0" presId="urn:microsoft.com/office/officeart/2016/7/layout/RepeatingBendingProcessNew"/>
    <dgm:cxn modelId="{095F51CA-C7A3-4CD8-9C08-9222351669D7}" type="presParOf" srcId="{05357A2F-7B88-4B55-B375-928570729DA6}" destId="{78144D81-0A5B-4835-929D-6422D760232D}" srcOrd="2" destOrd="0" presId="urn:microsoft.com/office/officeart/2016/7/layout/RepeatingBendingProcessNew"/>
    <dgm:cxn modelId="{4FAA75A4-5A7E-4873-8E73-A67DCB9A8375}" type="presParOf" srcId="{05357A2F-7B88-4B55-B375-928570729DA6}" destId="{8E74D683-A4C5-4A26-9627-78DA7D760429}" srcOrd="3" destOrd="0" presId="urn:microsoft.com/office/officeart/2016/7/layout/RepeatingBendingProcessNew"/>
    <dgm:cxn modelId="{FAC4BD61-F1C1-4419-8E11-643FC5DBCB10}" type="presParOf" srcId="{8E74D683-A4C5-4A26-9627-78DA7D760429}" destId="{DAE5979D-CBCB-4375-B1E9-F878675E4655}" srcOrd="0" destOrd="0" presId="urn:microsoft.com/office/officeart/2016/7/layout/RepeatingBendingProcessNew"/>
    <dgm:cxn modelId="{49E85332-006F-4F89-B8DB-94DBF6BF8262}" type="presParOf" srcId="{05357A2F-7B88-4B55-B375-928570729DA6}" destId="{2489E02B-8035-4480-801B-5C2AD557A8FE}" srcOrd="4" destOrd="0" presId="urn:microsoft.com/office/officeart/2016/7/layout/RepeatingBendingProcessNew"/>
    <dgm:cxn modelId="{C3E0F7BA-FD0C-4180-AF86-AF0A4E1305E8}" type="presParOf" srcId="{05357A2F-7B88-4B55-B375-928570729DA6}" destId="{B8AEE31E-C101-4712-AB33-39E83A7E16B4}" srcOrd="5" destOrd="0" presId="urn:microsoft.com/office/officeart/2016/7/layout/RepeatingBendingProcessNew"/>
    <dgm:cxn modelId="{78FD4016-BDAD-4ACD-9DD8-B02919B8DE8B}" type="presParOf" srcId="{B8AEE31E-C101-4712-AB33-39E83A7E16B4}" destId="{DB60A653-D4B8-493D-9E87-F06F99651B2D}" srcOrd="0" destOrd="0" presId="urn:microsoft.com/office/officeart/2016/7/layout/RepeatingBendingProcessNew"/>
    <dgm:cxn modelId="{AB8C54F2-428C-409C-8EB3-3AC5F29C9132}" type="presParOf" srcId="{05357A2F-7B88-4B55-B375-928570729DA6}" destId="{BE901E62-EF03-4EE5-91FB-943A49DD8329}" srcOrd="6" destOrd="0" presId="urn:microsoft.com/office/officeart/2016/7/layout/RepeatingBendingProcessNew"/>
    <dgm:cxn modelId="{AED44E10-72DC-462F-8A26-4D6B47AD4D40}" type="presParOf" srcId="{05357A2F-7B88-4B55-B375-928570729DA6}" destId="{4557B6F4-99AE-476D-AE97-10F5DC9F43F3}" srcOrd="7" destOrd="0" presId="urn:microsoft.com/office/officeart/2016/7/layout/RepeatingBendingProcessNew"/>
    <dgm:cxn modelId="{F071FEC0-10B2-4DEB-9E51-C46B1C7F1A3D}" type="presParOf" srcId="{4557B6F4-99AE-476D-AE97-10F5DC9F43F3}" destId="{D38817C3-7ADA-471D-BB2A-6836123082D1}" srcOrd="0" destOrd="0" presId="urn:microsoft.com/office/officeart/2016/7/layout/RepeatingBendingProcessNew"/>
    <dgm:cxn modelId="{CEF6BB5E-BD2E-4AF8-AF2C-3EEEF36A8CBB}" type="presParOf" srcId="{05357A2F-7B88-4B55-B375-928570729DA6}" destId="{6B6258E3-A01C-401C-8780-92B31A156E92}" srcOrd="8" destOrd="0" presId="urn:microsoft.com/office/officeart/2016/7/layout/RepeatingBendingProcessNew"/>
    <dgm:cxn modelId="{C3B22F68-C759-453D-8201-331211320DB2}" type="presParOf" srcId="{05357A2F-7B88-4B55-B375-928570729DA6}" destId="{F1A51007-1A18-4324-AD5F-424EDAB00F90}" srcOrd="9" destOrd="0" presId="urn:microsoft.com/office/officeart/2016/7/layout/RepeatingBendingProcessNew"/>
    <dgm:cxn modelId="{25E8B9B0-8C89-42B6-B6E8-68A45DF67572}" type="presParOf" srcId="{F1A51007-1A18-4324-AD5F-424EDAB00F90}" destId="{45856B33-C418-4A7F-AA86-4513511B80D2}" srcOrd="0" destOrd="0" presId="urn:microsoft.com/office/officeart/2016/7/layout/RepeatingBendingProcessNew"/>
    <dgm:cxn modelId="{DB69FF13-E0CD-4041-BF4D-71BE7B095255}" type="presParOf" srcId="{05357A2F-7B88-4B55-B375-928570729DA6}" destId="{89BE2821-534B-4ED8-8510-1A55F810B2E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BB876-3E8D-40E6-804C-1E6976881447}">
      <dsp:nvSpPr>
        <dsp:cNvPr id="0" name=""/>
        <dsp:cNvSpPr/>
      </dsp:nvSpPr>
      <dsp:spPr>
        <a:xfrm>
          <a:off x="2711249" y="783731"/>
          <a:ext cx="591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663" y="45720"/>
              </a:lnTo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1525" y="826336"/>
        <a:ext cx="31113" cy="6228"/>
      </dsp:txXfrm>
    </dsp:sp>
    <dsp:sp modelId="{3B4184E5-120B-403E-A5E4-09DAD85EFBBF}">
      <dsp:nvSpPr>
        <dsp:cNvPr id="0" name=""/>
        <dsp:cNvSpPr/>
      </dsp:nvSpPr>
      <dsp:spPr>
        <a:xfrm>
          <a:off x="7555" y="17802"/>
          <a:ext cx="2705494" cy="1623296"/>
        </a:xfrm>
        <a:prstGeom prst="rect">
          <a:avLst/>
        </a:prstGeom>
        <a:solidFill>
          <a:srgbClr val="FF81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Angela is 10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7555" y="17802"/>
        <a:ext cx="2705494" cy="1623296"/>
      </dsp:txXfrm>
    </dsp:sp>
    <dsp:sp modelId="{8E74D683-A4C5-4A26-9627-78DA7D760429}">
      <dsp:nvSpPr>
        <dsp:cNvPr id="0" name=""/>
        <dsp:cNvSpPr/>
      </dsp:nvSpPr>
      <dsp:spPr>
        <a:xfrm>
          <a:off x="6039007" y="783731"/>
          <a:ext cx="591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663" y="45720"/>
              </a:lnTo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19283" y="826336"/>
        <a:ext cx="31113" cy="6228"/>
      </dsp:txXfrm>
    </dsp:sp>
    <dsp:sp modelId="{78144D81-0A5B-4835-929D-6422D760232D}">
      <dsp:nvSpPr>
        <dsp:cNvPr id="0" name=""/>
        <dsp:cNvSpPr/>
      </dsp:nvSpPr>
      <dsp:spPr>
        <a:xfrm>
          <a:off x="3335313" y="17802"/>
          <a:ext cx="2705494" cy="1623296"/>
        </a:xfrm>
        <a:prstGeom prst="rect">
          <a:avLst/>
        </a:prstGeom>
        <a:solidFill>
          <a:srgbClr val="FF81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She tells mum someone at school called her a bad name 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3335313" y="17802"/>
        <a:ext cx="2705494" cy="1623296"/>
      </dsp:txXfrm>
    </dsp:sp>
    <dsp:sp modelId="{B8AEE31E-C101-4712-AB33-39E83A7E16B4}">
      <dsp:nvSpPr>
        <dsp:cNvPr id="0" name=""/>
        <dsp:cNvSpPr/>
      </dsp:nvSpPr>
      <dsp:spPr>
        <a:xfrm>
          <a:off x="1360302" y="1639299"/>
          <a:ext cx="6655516" cy="773408"/>
        </a:xfrm>
        <a:custGeom>
          <a:avLst/>
          <a:gdLst/>
          <a:ahLst/>
          <a:cxnLst/>
          <a:rect l="0" t="0" r="0" b="0"/>
          <a:pathLst>
            <a:path>
              <a:moveTo>
                <a:pt x="6655516" y="0"/>
              </a:moveTo>
              <a:lnTo>
                <a:pt x="6655516" y="403804"/>
              </a:lnTo>
              <a:lnTo>
                <a:pt x="0" y="403804"/>
              </a:lnTo>
              <a:lnTo>
                <a:pt x="0" y="773408"/>
              </a:lnTo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20463" y="2022888"/>
        <a:ext cx="335195" cy="6228"/>
      </dsp:txXfrm>
    </dsp:sp>
    <dsp:sp modelId="{2489E02B-8035-4480-801B-5C2AD557A8FE}">
      <dsp:nvSpPr>
        <dsp:cNvPr id="0" name=""/>
        <dsp:cNvSpPr/>
      </dsp:nvSpPr>
      <dsp:spPr>
        <a:xfrm>
          <a:off x="6663071" y="17802"/>
          <a:ext cx="2705494" cy="1623296"/>
        </a:xfrm>
        <a:prstGeom prst="rect">
          <a:avLst/>
        </a:prstGeom>
        <a:solidFill>
          <a:srgbClr val="FF81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Angela said her teacher told her to ignore it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6663071" y="17802"/>
        <a:ext cx="2705494" cy="1623296"/>
      </dsp:txXfrm>
    </dsp:sp>
    <dsp:sp modelId="{4557B6F4-99AE-476D-AE97-10F5DC9F43F3}">
      <dsp:nvSpPr>
        <dsp:cNvPr id="0" name=""/>
        <dsp:cNvSpPr/>
      </dsp:nvSpPr>
      <dsp:spPr>
        <a:xfrm>
          <a:off x="2711249" y="3211035"/>
          <a:ext cx="591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663" y="45720"/>
              </a:lnTo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1525" y="3253641"/>
        <a:ext cx="31113" cy="6228"/>
      </dsp:txXfrm>
    </dsp:sp>
    <dsp:sp modelId="{BE901E62-EF03-4EE5-91FB-943A49DD8329}">
      <dsp:nvSpPr>
        <dsp:cNvPr id="0" name=""/>
        <dsp:cNvSpPr/>
      </dsp:nvSpPr>
      <dsp:spPr>
        <a:xfrm>
          <a:off x="7555" y="2445107"/>
          <a:ext cx="2705494" cy="1623296"/>
        </a:xfrm>
        <a:prstGeom prst="rect">
          <a:avLst/>
        </a:prstGeom>
        <a:solidFill>
          <a:srgbClr val="FF81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Mum asks the teacher about it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7555" y="2445107"/>
        <a:ext cx="2705494" cy="1623296"/>
      </dsp:txXfrm>
    </dsp:sp>
    <dsp:sp modelId="{F1A51007-1A18-4324-AD5F-424EDAB00F90}">
      <dsp:nvSpPr>
        <dsp:cNvPr id="0" name=""/>
        <dsp:cNvSpPr/>
      </dsp:nvSpPr>
      <dsp:spPr>
        <a:xfrm>
          <a:off x="6039007" y="3211035"/>
          <a:ext cx="591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663" y="45720"/>
              </a:lnTo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19283" y="3253641"/>
        <a:ext cx="31113" cy="6228"/>
      </dsp:txXfrm>
    </dsp:sp>
    <dsp:sp modelId="{6B6258E3-A01C-401C-8780-92B31A156E92}">
      <dsp:nvSpPr>
        <dsp:cNvPr id="0" name=""/>
        <dsp:cNvSpPr/>
      </dsp:nvSpPr>
      <dsp:spPr>
        <a:xfrm>
          <a:off x="3335313" y="2445107"/>
          <a:ext cx="2705494" cy="1623296"/>
        </a:xfrm>
        <a:prstGeom prst="rect">
          <a:avLst/>
        </a:prstGeom>
        <a:solidFill>
          <a:srgbClr val="FF81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Teacher explained what happened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3335313" y="2445107"/>
        <a:ext cx="2705494" cy="1623296"/>
      </dsp:txXfrm>
    </dsp:sp>
    <dsp:sp modelId="{89BE2821-534B-4ED8-8510-1A55F810B2EE}">
      <dsp:nvSpPr>
        <dsp:cNvPr id="0" name=""/>
        <dsp:cNvSpPr/>
      </dsp:nvSpPr>
      <dsp:spPr>
        <a:xfrm>
          <a:off x="6663071" y="2263363"/>
          <a:ext cx="3163182" cy="1986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71" tIns="139157" rIns="132571" bIns="139157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rPr>
            <a:t>Same happened next week so mum emailed the headteacher to complain</a:t>
          </a:r>
          <a:endParaRPr lang="en-US" sz="2400" kern="1200" dirty="0">
            <a:latin typeface="Microsoft GothicNeo" panose="020B0500000101010101" pitchFamily="34" charset="-127"/>
            <a:ea typeface="Microsoft GothicNeo" panose="020B0500000101010101" pitchFamily="34" charset="-127"/>
            <a:cs typeface="Microsoft GothicNeo" panose="020B0500000101010101" pitchFamily="34" charset="-127"/>
          </a:endParaRPr>
        </a:p>
      </dsp:txBody>
      <dsp:txXfrm>
        <a:off x="6663071" y="2263363"/>
        <a:ext cx="3163182" cy="1986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Neue Haas Grotesk Text Pro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054966" y="9428585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95C45-DE4E-4F5A-8F79-3B84E0F5592A}" type="datetimeFigureOut">
              <a:rPr lang="en-GB" smtClean="0">
                <a:latin typeface="Neue Haas Grotesk Text Pro" panose="020B0504020202020204" pitchFamily="34" charset="0"/>
              </a:rPr>
              <a:t>16/07/2024</a:t>
            </a:fld>
            <a:endParaRPr lang="en-GB" dirty="0">
              <a:latin typeface="Neue Haas Grotesk Text Pro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000625" y="9428585"/>
            <a:ext cx="1795477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7FBD6-1D69-42FF-A82E-08B4984CB0BA}" type="slidenum">
              <a:rPr lang="en-GB" smtClean="0">
                <a:latin typeface="Neue Haas Grotesk Text Pro" panose="020B0504020202020204" pitchFamily="34" charset="0"/>
              </a:rPr>
              <a:t>‹#›</a:t>
            </a:fld>
            <a:endParaRPr lang="en-GB">
              <a:latin typeface="Neue Haas Grotesk Tex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F1434-86F0-13F7-A1EB-A82CBEB4A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886" y="86540"/>
            <a:ext cx="115834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FEC99-462E-C605-4A6B-55D19505F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15933"/>
            <a:ext cx="3128963" cy="12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6F1E31-14AB-AEE6-7ECB-6448AE41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4444"/>
            <a:ext cx="3398837" cy="1371169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 Haas Grotesk Text Pro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286B-5770-4F13-BC10-D40659E5F372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5913" y="585827"/>
            <a:ext cx="3421855" cy="19253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2765106"/>
            <a:ext cx="5438140" cy="5839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 Haas Grotesk Text Pro" panose="020B0504020202020204" pitchFamily="34" charset="0"/>
              </a:defRPr>
            </a:lvl1pPr>
          </a:lstStyle>
          <a:p>
            <a:fld id="{73B88EBB-A7CD-4AF8-BE63-CC52321E7A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738" y="325322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spcAft>
        <a:spcPts val="5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spcAft>
        <a:spcPts val="5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spcAft>
        <a:spcPts val="5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spcAft>
        <a:spcPts val="5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spcAft>
        <a:spcPts val="5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585788"/>
            <a:ext cx="3421062" cy="192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65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585788"/>
            <a:ext cx="3421062" cy="192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8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585788"/>
            <a:ext cx="3421062" cy="192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99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585788"/>
            <a:ext cx="3421062" cy="192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34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585788"/>
            <a:ext cx="3421062" cy="192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1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88EBB-A7CD-4AF8-BE63-CC52321E7A6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2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7211E2-8268-EC45-2E01-BDCE13DB5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32077" y="-2207135"/>
            <a:ext cx="24618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C87DE-0B95-ED28-DB66-A65A0C939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86375"/>
            <a:ext cx="3895725" cy="157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608" y="2184494"/>
            <a:ext cx="8927690" cy="110377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2060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355" y="3434844"/>
            <a:ext cx="7934632" cy="59882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2060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1535" y="6356351"/>
            <a:ext cx="2743200" cy="365125"/>
          </a:xfrm>
        </p:spPr>
        <p:txBody>
          <a:bodyPr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fld id="{EFE42FDA-DBCB-43AB-9A17-294DE6783EDD}" type="datetime1">
              <a:rPr lang="en-GB" smtClean="0"/>
              <a:pPr/>
              <a:t>16/07/2024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fld id="{F2AA622F-02D8-4E1A-8AA2-A662598BA62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608" y="4143389"/>
            <a:ext cx="7934632" cy="91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2400" b="1" dirty="0"/>
          </a:p>
          <a:p>
            <a:pPr algn="l">
              <a:spcBef>
                <a:spcPts val="0"/>
              </a:spcBef>
            </a:pPr>
            <a:r>
              <a:rPr lang="en-US" sz="2400" b="1" dirty="0"/>
              <a:t>Scottish Public Services Ombudsman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8261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2B9BE-2ECC-B12C-CA58-99DAF637EF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612" y="4718747"/>
            <a:ext cx="3183962" cy="1142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2EEB-ECE5-4410-A0A7-B9D8468FCCB1}" type="datetime1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4630" y="164396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BC8B-7DF1-4608-BE0B-20091FF1CA02}" type="datetime1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630" y="164396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5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A58DC-3B67-BD31-ED2F-BA7191E06B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-1"/>
            <a:ext cx="223192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690" y="365128"/>
            <a:ext cx="10046110" cy="8726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4B65-FF02-4E36-BC5F-DF7C4622FAF6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57543" y="274284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5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4F444-B42A-4341-9930-478C6130051E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927030" y="5730792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6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44B9FD-9CD2-FD24-E8E8-336A16E59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209787" y="2209785"/>
            <a:ext cx="6892315" cy="2472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880" y="136523"/>
            <a:ext cx="7837326" cy="1325563"/>
          </a:xfrm>
        </p:spPr>
        <p:txBody>
          <a:bodyPr/>
          <a:lstStyle>
            <a:lvl1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743" y="1825625"/>
            <a:ext cx="8881057" cy="4351338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>
                <a:solidFill>
                  <a:schemeClr val="tx2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6046" y="185738"/>
            <a:ext cx="1156551" cy="8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6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60D96-2B05-186C-E7F1-3573778DC5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800" y="0"/>
            <a:ext cx="3124200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4B9FD-9CD2-FD24-E8E8-336A16E59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503" b="19624"/>
          <a:stretch/>
        </p:blipFill>
        <p:spPr>
          <a:xfrm>
            <a:off x="0" y="4878000"/>
            <a:ext cx="6892315" cy="19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963" y="248444"/>
            <a:ext cx="6889830" cy="1325563"/>
          </a:xfrm>
        </p:spPr>
        <p:txBody>
          <a:bodyPr/>
          <a:lstStyle>
            <a:lvl1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938" y="1822450"/>
            <a:ext cx="8881057" cy="4351338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>
                <a:solidFill>
                  <a:schemeClr val="tx2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B3D6D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406" y="327336"/>
            <a:ext cx="1156551" cy="8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DDD775-2B73-7C48-DDF1-A4ED53AAC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30" y="5939689"/>
            <a:ext cx="1158340" cy="82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F53B6-2A3D-E6BD-DB90-21C6F7DDF4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7800" y="8707"/>
            <a:ext cx="31242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460"/>
            <a:ext cx="8758084" cy="8726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5970" y="6356352"/>
            <a:ext cx="1935430" cy="501648"/>
          </a:xfrm>
        </p:spPr>
        <p:txBody>
          <a:bodyPr/>
          <a:lstStyle/>
          <a:p>
            <a:fld id="{66851244-4DD0-402F-999C-6BEC28ACFD12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5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8894D8-BFFA-DECD-66C1-296FE4973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838"/>
          <a:stretch/>
        </p:blipFill>
        <p:spPr>
          <a:xfrm flipV="1">
            <a:off x="-6349" y="0"/>
            <a:ext cx="12192000" cy="1652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910348"/>
            <a:ext cx="10515600" cy="1652129"/>
          </a:xfrm>
        </p:spPr>
        <p:txBody>
          <a:bodyPr anchor="b">
            <a:normAutofit/>
          </a:bodyPr>
          <a:lstStyle>
            <a:lvl1pPr>
              <a:defRPr sz="5400">
                <a:latin typeface="Neue Haas Grotesk Text Pro" panose="020B05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DBEA-4280-4258-9AC0-5917F60E53EB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1918" y="1188688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DAB7-EF24-4D5C-8AF1-969B61E7203F}" type="datetime1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630" y="185739"/>
            <a:ext cx="1158340" cy="823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72F17-93CB-6171-E840-38807699FF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38200" y="5178269"/>
            <a:ext cx="1590368" cy="1008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904AA-1C97-94F1-FD88-446EEFBCDA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176386" y="1825625"/>
            <a:ext cx="1177413" cy="7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345E20-8E46-6ACA-CBA1-E3BE747BD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203"/>
          <a:stretch/>
        </p:blipFill>
        <p:spPr>
          <a:xfrm>
            <a:off x="0" y="5431229"/>
            <a:ext cx="5594555" cy="1421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55"/>
            <a:ext cx="10515600" cy="8239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45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190448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3445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190448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6E0F-0F74-446E-8F09-FC3295CB28FF}" type="datetime1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6219" y="363272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8931C2-B2F5-755C-436C-52A03FFC9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058" r="114"/>
          <a:stretch/>
        </p:blipFill>
        <p:spPr>
          <a:xfrm rot="16200000">
            <a:off x="8926162" y="3595534"/>
            <a:ext cx="3972232" cy="255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8CCC-7D3D-4704-9FD0-F549CC2CFCDD}" type="datetime1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4630" y="263132"/>
            <a:ext cx="115834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4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93028-DA5E-4A1A-8074-D32336F723B8}" type="datetime1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20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872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8507"/>
            <a:ext cx="10515600" cy="473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98CE-1A9B-443B-9380-B95FDA57D3C8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A622F-02D8-4E1A-8AA2-A662598BA6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6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Neue Haas Grotesk Text Pro" panose="020B0504020202020204" pitchFamily="34" charset="0"/>
          <a:ea typeface="Yu Gothic" panose="020B0400000000000000" pitchFamily="34" charset="-128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Neue Haas Grotesk Text Pro" panose="020B0504020202020204" pitchFamily="34" charset="0"/>
          <a:ea typeface="MS Gothic" panose="020B0609070205080204" pitchFamily="49" charset="-128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Neue Haas Grotesk Text Pro" panose="020B0504020202020204" pitchFamily="34" charset="0"/>
          <a:ea typeface="MS Gothic" panose="020B0609070205080204" pitchFamily="49" charset="-128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Neue Haas Grotesk Text Pro" panose="020B0504020202020204" pitchFamily="34" charset="0"/>
          <a:ea typeface="MS Gothic" panose="020B0609070205080204" pitchFamily="49" charset="-128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Neue Haas Grotesk Text Pro" panose="020B0504020202020204" pitchFamily="34" charset="0"/>
          <a:ea typeface="MS Gothic" panose="020B0609070205080204" pitchFamily="49" charset="-128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Neue Haas Grotesk Text Pro" panose="020B0504020202020204" pitchFamily="34" charset="0"/>
          <a:ea typeface="MS Gothic" panose="020B0609070205080204" pitchFamily="49" charset="-128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SE-CSA@spso.gov.scot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189" y="2001980"/>
            <a:ext cx="11405866" cy="14270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400" dirty="0">
                <a:solidFill>
                  <a:srgbClr val="1B3D6D"/>
                </a:solidFill>
                <a:latin typeface="Arial" panose="020B0604020202020204" pitchFamily="34" charset="0"/>
              </a:rPr>
              <a:t>Child Friendly Complaints </a:t>
            </a:r>
            <a:r>
              <a:rPr lang="en-GB" sz="4400" dirty="0">
                <a:solidFill>
                  <a:srgbClr val="1B3D6D"/>
                </a:solidFill>
                <a:latin typeface="Wandohope" panose="020B0503020000020004" pitchFamily="18" charset="-128"/>
                <a:ea typeface="Wandohope" panose="020B0503020000020004" pitchFamily="18" charset="-128"/>
              </a:rPr>
              <a:t>|</a:t>
            </a:r>
            <a:r>
              <a:rPr lang="en-GB" sz="4400" b="0" dirty="0">
                <a:solidFill>
                  <a:srgbClr val="1B3D6D"/>
                </a:solidFill>
                <a:latin typeface="Wandohope" panose="020B0503020000020004" pitchFamily="18" charset="-128"/>
                <a:ea typeface="Wandohope" panose="020B0503020000020004" pitchFamily="18" charset="-128"/>
              </a:rPr>
              <a:t> </a:t>
            </a:r>
            <a:r>
              <a:rPr lang="en-GB" sz="4400" b="0" dirty="0">
                <a:solidFill>
                  <a:srgbClr val="1B3D6D"/>
                </a:solidFill>
                <a:ea typeface="Wandohope" panose="020B0503020000020004" pitchFamily="18" charset="-128"/>
              </a:rPr>
              <a:t>Launch Event</a:t>
            </a:r>
            <a:endParaRPr lang="en-GB" sz="4400" dirty="0">
              <a:solidFill>
                <a:srgbClr val="1B3D6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836" y="3818949"/>
            <a:ext cx="7982899" cy="1073726"/>
          </a:xfrm>
        </p:spPr>
        <p:txBody>
          <a:bodyPr>
            <a:normAutofit fontScale="47500" lnSpcReduction="20000"/>
          </a:bodyPr>
          <a:lstStyle/>
          <a:p>
            <a:pPr algn="l"/>
            <a:endParaRPr lang="en-GB" sz="3000" dirty="0"/>
          </a:p>
          <a:p>
            <a:pPr algn="l"/>
            <a:r>
              <a:rPr lang="en-GB" sz="7000" dirty="0">
                <a:solidFill>
                  <a:srgbClr val="1B3D6D"/>
                </a:solidFill>
              </a:rPr>
              <a:t>Rosemary Agnew and Joshua Barnham</a:t>
            </a:r>
            <a:endParaRPr lang="en-GB" sz="7000" b="1" dirty="0">
              <a:solidFill>
                <a:srgbClr val="1B3D6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FD4-3363-4B25-8C05-253045105100}" type="datetime1">
              <a:rPr lang="en-GB" smtClean="0"/>
              <a:t>16/07/2024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0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6F74-5BD0-D74F-AAAC-F2E9570C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83" y="1231235"/>
            <a:ext cx="10515600" cy="1652129"/>
          </a:xfrm>
        </p:spPr>
        <p:txBody>
          <a:bodyPr/>
          <a:lstStyle/>
          <a:p>
            <a:r>
              <a:rPr lang="en-GB" dirty="0"/>
              <a:t>The really fun bit;  co-design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79918-79B8-281F-BC9B-637D2F41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DBEA-4280-4258-9AC0-5917F60E53EB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D0B97-BEDC-1AD6-6CA7-2C78EEDB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D8C4C-DFCA-36D7-CCCB-443142717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08" y="3173964"/>
            <a:ext cx="4243184" cy="3182388"/>
          </a:xfrm>
          <a:prstGeom prst="hear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EEE35-8FE1-868C-C694-FE4392F8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867" y="2883364"/>
            <a:ext cx="5883150" cy="3328704"/>
          </a:xfrm>
          <a:prstGeom prst="wedgeEllipseCallout">
            <a:avLst/>
          </a:prstGeom>
        </p:spPr>
      </p:pic>
    </p:spTree>
    <p:extLst>
      <p:ext uri="{BB962C8B-B14F-4D97-AF65-F5344CB8AC3E}">
        <p14:creationId xmlns:p14="http://schemas.microsoft.com/office/powerpoint/2010/main" val="253155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304E07-9342-833E-450B-05643671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13" y="165895"/>
            <a:ext cx="4603515" cy="6526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5248A3-2F31-C155-0B0F-388B523F8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230" y="165895"/>
            <a:ext cx="4603516" cy="6526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71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51F4-DAC3-B60F-1E98-C9EBFAF2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090D89-6B7C-1577-D332-255081EB2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052489"/>
              </p:ext>
            </p:extLst>
          </p:nvPr>
        </p:nvGraphicFramePr>
        <p:xfrm>
          <a:off x="2053390" y="1925054"/>
          <a:ext cx="9833810" cy="426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047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98C9A-6C5A-9870-83EE-C8ABDF119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0" r="1076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75AC3-3AF7-653F-2CF6-7AB274DD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Questions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937AA-EAA6-744D-3D09-6B54EA6C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6375"/>
            <a:ext cx="38957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5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E287-DB03-CD56-D279-6BE9BB9C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50" y="716947"/>
            <a:ext cx="10515600" cy="1652129"/>
          </a:xfrm>
        </p:spPr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D09A-C4D7-DEF4-23F9-83B2D479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572" y="2587356"/>
            <a:ext cx="11060856" cy="2162917"/>
          </a:xfrm>
        </p:spPr>
        <p:txBody>
          <a:bodyPr>
            <a:noAutofit/>
          </a:bodyPr>
          <a:lstStyle/>
          <a:p>
            <a:r>
              <a:rPr lang="en-GB" sz="2800" dirty="0"/>
              <a:t>Child friendly complaint specific queries contact SPSO on</a:t>
            </a:r>
          </a:p>
          <a:p>
            <a:r>
              <a:rPr lang="en-GB" sz="2800" dirty="0" err="1">
                <a:hlinkClick r:id="rId3"/>
              </a:rPr>
              <a:t>ISE-CSA@spso.gov.scot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r>
              <a:rPr lang="en-GB" dirty="0"/>
              <a:t>Other organisations who may be able to help about children’s rights 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8D367-E62C-2FA5-CAD5-5FF9E3F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DBEA-4280-4258-9AC0-5917F60E53EB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203C0-302A-A897-9780-4CAF9558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14</a:t>
            </a:fld>
            <a:endParaRPr lang="en-GB"/>
          </a:p>
        </p:txBody>
      </p:sp>
      <p:pic>
        <p:nvPicPr>
          <p:cNvPr id="1026" name="Picture 2" descr="Children &amp; Young People's Commissioner - Reach">
            <a:extLst>
              <a:ext uri="{FF2B5EF4-FFF2-40B4-BE49-F238E27FC236}">
                <a16:creationId xmlns:a16="http://schemas.microsoft.com/office/drawing/2014/main" id="{F6D501A2-E109-56BF-D5DE-E7AA1FAC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99" y="5001682"/>
            <a:ext cx="2458807" cy="13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otland – CFNHRI">
            <a:extLst>
              <a:ext uri="{FF2B5EF4-FFF2-40B4-BE49-F238E27FC236}">
                <a16:creationId xmlns:a16="http://schemas.microsoft.com/office/drawing/2014/main" id="{4DFEA1B7-0E49-4723-9C39-B89A34C0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6961"/>
            <a:ext cx="24574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ak Gaelic">
            <a:extLst>
              <a:ext uri="{FF2B5EF4-FFF2-40B4-BE49-F238E27FC236}">
                <a16:creationId xmlns:a16="http://schemas.microsoft.com/office/drawing/2014/main" id="{FC9D0691-6288-AD01-0785-7316318E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34" y="5117041"/>
            <a:ext cx="5084369" cy="10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cottish Independent Advocacy Alliance (SIAA) - Health and Social Care ...">
            <a:extLst>
              <a:ext uri="{FF2B5EF4-FFF2-40B4-BE49-F238E27FC236}">
                <a16:creationId xmlns:a16="http://schemas.microsoft.com/office/drawing/2014/main" id="{1ADDCB15-67DC-103C-ADEA-36CE5968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632" y="4670323"/>
            <a:ext cx="1448289" cy="17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9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B2C18-C513-CA09-E3D2-E6E9886144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550" y="1031950"/>
            <a:ext cx="4368602" cy="1222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400" dirty="0">
                <a:solidFill>
                  <a:schemeClr val="tx1"/>
                </a:solidFill>
                <a:ea typeface="+mj-ea"/>
                <a:cs typeface="+mj-cs"/>
              </a:rPr>
              <a:t>Welcome!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8A6F-D5C1-06C9-AB08-0DB854B59C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4442" y="2943154"/>
            <a:ext cx="5317376" cy="3969859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 defTabSz="914400">
              <a:spcBef>
                <a:spcPts val="1500"/>
              </a:spcBef>
            </a:pPr>
            <a:r>
              <a:rPr lang="en-US" sz="4100" b="1" dirty="0">
                <a:solidFill>
                  <a:srgbClr val="FF9900"/>
                </a:solidFill>
                <a:ea typeface="+mn-ea"/>
              </a:rPr>
              <a:t>Thank you </a:t>
            </a: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all for coming</a:t>
            </a:r>
          </a:p>
          <a:p>
            <a:pPr indent="-228600" defTabSz="914400">
              <a:spcBef>
                <a:spcPts val="1500"/>
              </a:spcBef>
            </a:pP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We will be </a:t>
            </a:r>
            <a:r>
              <a:rPr lang="en-US" sz="4100" b="1" dirty="0">
                <a:solidFill>
                  <a:srgbClr val="FF0000"/>
                </a:solidFill>
                <a:ea typeface="+mn-ea"/>
              </a:rPr>
              <a:t>recording</a:t>
            </a: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 today’s event</a:t>
            </a:r>
          </a:p>
          <a:p>
            <a:pPr indent="-228600" defTabSz="914400">
              <a:spcBef>
                <a:spcPts val="1500"/>
              </a:spcBef>
            </a:pP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We will </a:t>
            </a:r>
            <a:r>
              <a:rPr lang="en-US" sz="4100" b="1" dirty="0">
                <a:solidFill>
                  <a:schemeClr val="accent5">
                    <a:lumMod val="75000"/>
                  </a:schemeClr>
                </a:solidFill>
                <a:ea typeface="+mn-ea"/>
              </a:rPr>
              <a:t>open the chat </a:t>
            </a: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function for questions towards the end</a:t>
            </a:r>
          </a:p>
          <a:p>
            <a:pPr indent="-228600" defTabSz="914400">
              <a:spcBef>
                <a:spcPts val="1500"/>
              </a:spcBef>
            </a:pPr>
            <a:r>
              <a:rPr lang="en-US" sz="4100" b="1" dirty="0">
                <a:solidFill>
                  <a:srgbClr val="00B050"/>
                </a:solidFill>
                <a:ea typeface="+mn-ea"/>
              </a:rPr>
              <a:t>Recording will stop</a:t>
            </a:r>
            <a:r>
              <a:rPr lang="en-US" sz="4100" dirty="0">
                <a:solidFill>
                  <a:schemeClr val="accent1">
                    <a:lumMod val="75000"/>
                  </a:schemeClr>
                </a:solidFill>
                <a:ea typeface="+mn-ea"/>
              </a:rPr>
              <a:t> when Q&amp;A starts and cameras and mics are on</a:t>
            </a:r>
          </a:p>
          <a:p>
            <a:pPr indent="-228600" defTabSz="914400"/>
            <a:endParaRPr lang="en-US" sz="22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AC5D3-6CC5-A3BF-D83E-457DB499F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9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51805-302D-5CC9-52DC-39948F2D7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50"/>
          <a:stretch/>
        </p:blipFill>
        <p:spPr>
          <a:xfrm>
            <a:off x="3305577" y="0"/>
            <a:ext cx="8886423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C56A3-4810-26C1-D041-603E846A3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909" y="2590799"/>
            <a:ext cx="9150927" cy="4140345"/>
          </a:xfrm>
        </p:spPr>
        <p:txBody>
          <a:bodyPr>
            <a:normAutofit/>
          </a:bodyPr>
          <a:lstStyle/>
          <a:p>
            <a:r>
              <a:rPr lang="en-GB" sz="4000" dirty="0"/>
              <a:t>About the </a:t>
            </a:r>
            <a:r>
              <a:rPr lang="en-GB" sz="4000" dirty="0" err="1"/>
              <a:t>UNCRC</a:t>
            </a:r>
            <a:endParaRPr lang="en-GB" sz="4000" dirty="0"/>
          </a:p>
          <a:p>
            <a:r>
              <a:rPr lang="en-GB" sz="4000" dirty="0"/>
              <a:t>Stakeholder reflections</a:t>
            </a:r>
          </a:p>
          <a:p>
            <a:r>
              <a:rPr lang="en-GB" sz="4000" dirty="0"/>
              <a:t>Overview of how to be more child friendly in responding to complaints</a:t>
            </a:r>
          </a:p>
          <a:p>
            <a:r>
              <a:rPr lang="en-GB" sz="4000" dirty="0"/>
              <a:t>Q&amp;A</a:t>
            </a:r>
          </a:p>
          <a:p>
            <a:r>
              <a:rPr lang="en-GB" sz="4000" dirty="0"/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415552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54" r="11286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506" r="33389" b="-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The </a:t>
            </a:r>
            <a:r>
              <a:rPr lang="en-US" sz="4000" kern="1200" dirty="0" err="1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UNCRC</a:t>
            </a:r>
            <a:endParaRPr lang="en-US" sz="4000" kern="1200" dirty="0">
              <a:solidFill>
                <a:schemeClr val="tx2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4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2537-E67E-49DD-53FE-0325E37E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first, let’s hear from other stakeholders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867F2-2A56-C2CE-A184-246CDE46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8CCC-7D3D-4704-9FD0-F549CC2CFCDD}" type="datetime1">
              <a:rPr lang="en-GB" smtClean="0"/>
              <a:t>16/07/2024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3BE5A-9E48-53A6-E528-599B8B86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5</a:t>
            </a:fld>
            <a:endParaRPr lang="en-GB"/>
          </a:p>
        </p:txBody>
      </p:sp>
      <p:pic>
        <p:nvPicPr>
          <p:cNvPr id="5" name="CYPCS video Child Friendly launch">
            <a:hlinkClick r:id="" action="ppaction://media"/>
            <a:extLst>
              <a:ext uri="{FF2B5EF4-FFF2-40B4-BE49-F238E27FC236}">
                <a16:creationId xmlns:a16="http://schemas.microsoft.com/office/drawing/2014/main" id="{49E91FD0-12E6-6624-7472-15E703032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886" y="1664731"/>
            <a:ext cx="7499333" cy="42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28B0-E0DC-D8B5-BC8E-51FE775E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Young people</a:t>
            </a:r>
          </a:p>
        </p:txBody>
      </p:sp>
      <p:pic>
        <p:nvPicPr>
          <p:cNvPr id="4" name="SYP &amp; AYM video Child Friendly launch">
            <a:hlinkClick r:id="" action="ppaction://media"/>
            <a:extLst>
              <a:ext uri="{FF2B5EF4-FFF2-40B4-BE49-F238E27FC236}">
                <a16:creationId xmlns:a16="http://schemas.microsoft.com/office/drawing/2014/main" id="{10783354-5098-3BE9-834A-1ACD1D9F4F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9771" y="1708271"/>
            <a:ext cx="7357575" cy="4138542"/>
          </a:xfrm>
        </p:spPr>
      </p:pic>
    </p:spTree>
    <p:extLst>
      <p:ext uri="{BB962C8B-B14F-4D97-AF65-F5344CB8AC3E}">
        <p14:creationId xmlns:p14="http://schemas.microsoft.com/office/powerpoint/2010/main" val="30364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C664-9CFD-F840-0C0C-935535EB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Advocacy organisations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59863-09D4-0186-494B-6756994F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8CCC-7D3D-4704-9FD0-F549CC2CFCDD}" type="datetime1">
              <a:rPr lang="en-GB" smtClean="0"/>
              <a:t>16/07/2024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41480-515E-CEC2-21EE-A0E5C31D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622F-02D8-4E1A-8AA2-A662598BA629}" type="slidenum">
              <a:rPr lang="en-GB" smtClean="0"/>
              <a:t>7</a:t>
            </a:fld>
            <a:endParaRPr lang="en-GB"/>
          </a:p>
        </p:txBody>
      </p:sp>
      <p:pic>
        <p:nvPicPr>
          <p:cNvPr id="5" name="Together Scotland video Child Friendly launch">
            <a:hlinkClick r:id="" action="ppaction://media"/>
            <a:extLst>
              <a:ext uri="{FF2B5EF4-FFF2-40B4-BE49-F238E27FC236}">
                <a16:creationId xmlns:a16="http://schemas.microsoft.com/office/drawing/2014/main" id="{F5727AC7-5AEE-91B5-864C-9E47A4025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569" y="1664625"/>
            <a:ext cx="7582022" cy="42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F496-C3FA-D680-A01E-B3779A68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908" y="2536823"/>
            <a:ext cx="6334221" cy="1325563"/>
          </a:xfrm>
        </p:spPr>
        <p:txBody>
          <a:bodyPr>
            <a:normAutofit/>
          </a:bodyPr>
          <a:lstStyle/>
          <a:p>
            <a:r>
              <a:rPr lang="en-GB" sz="6600" dirty="0"/>
              <a:t>Over to Josh …</a:t>
            </a:r>
          </a:p>
        </p:txBody>
      </p:sp>
    </p:spTree>
    <p:extLst>
      <p:ext uri="{BB962C8B-B14F-4D97-AF65-F5344CB8AC3E}">
        <p14:creationId xmlns:p14="http://schemas.microsoft.com/office/powerpoint/2010/main" val="12256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7108D-335F-0D78-D333-3FE4A29F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916" y="315435"/>
            <a:ext cx="3091607" cy="757061"/>
          </a:xfrm>
        </p:spPr>
        <p:txBody>
          <a:bodyPr anchor="b">
            <a:normAutofit/>
          </a:bodyPr>
          <a:lstStyle/>
          <a:p>
            <a:r>
              <a:rPr lang="en-GB" sz="4000" dirty="0"/>
              <a:t>Project Aim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EF15A-FC5F-194C-BC7C-13414C539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43" b="18651"/>
          <a:stretch/>
        </p:blipFill>
        <p:spPr>
          <a:xfrm rot="5400000">
            <a:off x="-51013" y="261732"/>
            <a:ext cx="6198022" cy="6096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76EB-351F-9243-86E0-9BA9D8747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943" y="1611560"/>
            <a:ext cx="7903029" cy="339634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Co-design and implement a public sector complaints service that meets children’s rights and needs, working in co-operation with children and young people, public bodies and wider stakeholders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5DC19-659A-A574-E843-A3ED4EBA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9376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66851244-4DD0-402F-999C-6BEC28ACFD12}" type="datetime1">
              <a:rPr lang="en-GB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16/07/2024</a:t>
            </a:fld>
            <a:endParaRPr lang="en-GB" sz="11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543A7-9FC4-9B19-975C-D97060FF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6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AA622F-02D8-4E1A-8AA2-A662598BA629}" type="slidenum">
              <a:rPr lang="en-GB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GB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4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A49265398</value>
    </field>
    <field name="Objective-Title">
      <value order="0">240716 CFC Launch Presentation</value>
    </field>
    <field name="Objective-Description">
      <value order="0"/>
    </field>
    <field name="Objective-CreationStamp">
      <value order="0">2024-07-11T11:16:12Z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2024-07-16T07:22:01Z</value>
    </field>
    <field name="Objective-Owner">
      <value order="0">Denton, Grace G (U322738)</value>
    </field>
    <field name="Objective-Path">
      <value order="0">Objective Global Folder:Scottish Public Services Ombudsman File Plan:Communications:Projects:Child Friendly Complaints (CFC) - Communications Plan Tracker: 2024-2026</value>
    </field>
    <field name="Objective-Parent">
      <value order="0">Child Friendly Complaints (CFC) - Communications Plan Tracker: 2024-2026</value>
    </field>
    <field name="Objective-State">
      <value order="0">Being Drafted</value>
    </field>
    <field name="Objective-VersionId">
      <value order="0">vA74112992</value>
    </field>
    <field name="Objective-Version">
      <value order="0">2.2</value>
    </field>
    <field name="Objective-VersionNumber">
      <value order="0">6</value>
    </field>
    <field name="Objective-VersionComment">
      <value order="0"/>
    </field>
    <field name="Objective-FileNumber">
      <value order="0">BUSPROC/10888</value>
    </field>
    <field name="Objective-Classification">
      <value order="0">OFFICIAL</value>
    </field>
    <field name="Objective-Caveats">
      <value order="0">Caveat for Scottish Public Services Ombudsman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Widescreen</PresentationFormat>
  <Paragraphs>53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Microsoft GothicNeo</vt:lpstr>
      <vt:lpstr>Wandohope</vt:lpstr>
      <vt:lpstr>Arial</vt:lpstr>
      <vt:lpstr>Avenir Next LT Pro</vt:lpstr>
      <vt:lpstr>Calibri</vt:lpstr>
      <vt:lpstr>Neue Haas Grotesk Text Pro</vt:lpstr>
      <vt:lpstr>Office Theme</vt:lpstr>
      <vt:lpstr>Child Friendly Complaints | Launch Event</vt:lpstr>
      <vt:lpstr>Welcome!</vt:lpstr>
      <vt:lpstr>PowerPoint Presentation</vt:lpstr>
      <vt:lpstr>The UNCRC</vt:lpstr>
      <vt:lpstr>But first, let’s hear from other stakeholders</vt:lpstr>
      <vt:lpstr>Young people</vt:lpstr>
      <vt:lpstr>Advocacy organisations</vt:lpstr>
      <vt:lpstr>Over to Josh …</vt:lpstr>
      <vt:lpstr>Project Aim</vt:lpstr>
      <vt:lpstr>The really fun bit;  co-design</vt:lpstr>
      <vt:lpstr>PowerPoint Presentation</vt:lpstr>
      <vt:lpstr>An example …</vt:lpstr>
      <vt:lpstr>Questions</vt:lpstr>
      <vt:lpstr>Contact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trends in complaint handling and its context</dc:title>
  <dc:creator/>
  <cp:lastModifiedBy/>
  <cp:revision>13</cp:revision>
  <cp:lastPrinted>2019-01-25T09:43:37Z</cp:lastPrinted>
  <dcterms:created xsi:type="dcterms:W3CDTF">2019-01-23T15:52:24Z</dcterms:created>
  <dcterms:modified xsi:type="dcterms:W3CDTF">2024-07-16T14:35:38Z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A49265398</vt:lpwstr>
  </property>
  <property fmtid="{D5CDD505-2E9C-101B-9397-08002B2CF9AE}" pid="4" name="Objective-Title">
    <vt:lpwstr>240716 CFC Launch Presentation</vt:lpwstr>
  </property>
  <property fmtid="{D5CDD505-2E9C-101B-9397-08002B2CF9AE}" pid="5" name="Objective-Description">
    <vt:lpwstr/>
  </property>
  <property fmtid="{D5CDD505-2E9C-101B-9397-08002B2CF9AE}" pid="6" name="Objective-CreationStamp">
    <vt:filetime>2024-07-11T11:16:12Z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2024-07-16T07:22:01Z</vt:filetime>
  </property>
  <property fmtid="{D5CDD505-2E9C-101B-9397-08002B2CF9AE}" pid="11" name="Objective-Owner">
    <vt:lpwstr>Denton, Grace G (U322738)</vt:lpwstr>
  </property>
  <property fmtid="{D5CDD505-2E9C-101B-9397-08002B2CF9AE}" pid="12" name="Objective-Path">
    <vt:lpwstr>Objective Global Folder:Scottish Public Services Ombudsman File Plan:Communications:Projects:Child Friendly Complaints (CFC) - Communications Plan Tracker: 2024-2026</vt:lpwstr>
  </property>
  <property fmtid="{D5CDD505-2E9C-101B-9397-08002B2CF9AE}" pid="13" name="Objective-Parent">
    <vt:lpwstr>Child Friendly Complaints (CFC) - Communications Plan Tracker: 2024-2026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vA74112992</vt:lpwstr>
  </property>
  <property fmtid="{D5CDD505-2E9C-101B-9397-08002B2CF9AE}" pid="16" name="Objective-Version">
    <vt:lpwstr>2.2</vt:lpwstr>
  </property>
  <property fmtid="{D5CDD505-2E9C-101B-9397-08002B2CF9AE}" pid="17" name="Objective-VersionNumber">
    <vt:r8>6</vt:r8>
  </property>
  <property fmtid="{D5CDD505-2E9C-101B-9397-08002B2CF9AE}" pid="18" name="Objective-VersionComment">
    <vt:lpwstr/>
  </property>
  <property fmtid="{D5CDD505-2E9C-101B-9397-08002B2CF9AE}" pid="19" name="Objective-FileNumber">
    <vt:lpwstr>BUSPROC/10888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Scottish Public Services Ombudsman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