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5"/>
  </p:notesMasterIdLst>
  <p:handoutMasterIdLst>
    <p:handoutMasterId r:id="rId26"/>
  </p:handoutMasterIdLst>
  <p:sldIdLst>
    <p:sldId id="258" r:id="rId6"/>
    <p:sldId id="291" r:id="rId7"/>
    <p:sldId id="279" r:id="rId8"/>
    <p:sldId id="285" r:id="rId9"/>
    <p:sldId id="260" r:id="rId10"/>
    <p:sldId id="286" r:id="rId11"/>
    <p:sldId id="289" r:id="rId12"/>
    <p:sldId id="280" r:id="rId13"/>
    <p:sldId id="290" r:id="rId14"/>
    <p:sldId id="281" r:id="rId15"/>
    <p:sldId id="282" r:id="rId16"/>
    <p:sldId id="273" r:id="rId17"/>
    <p:sldId id="274" r:id="rId18"/>
    <p:sldId id="275" r:id="rId19"/>
    <p:sldId id="277" r:id="rId20"/>
    <p:sldId id="276" r:id="rId21"/>
    <p:sldId id="278" r:id="rId22"/>
    <p:sldId id="283" r:id="rId23"/>
    <p:sldId id="270" r:id="rId2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iona Paterson" initials="FP" lastIdx="15" clrIdx="0">
    <p:extLst>
      <p:ext uri="{19B8F6BF-5375-455C-9EA6-DF929625EA0E}">
        <p15:presenceInfo xmlns:p15="http://schemas.microsoft.com/office/powerpoint/2012/main" userId="S-1-5-21-765483983-692928010-316617838-305232" providerId="AD"/>
      </p:ext>
    </p:extLst>
  </p:cmAuthor>
  <p:cmAuthor id="2" name="O'Donnell S (Sarah) (SPSO)" initials="OS((" lastIdx="1" clrIdx="1">
    <p:extLst>
      <p:ext uri="{19B8F6BF-5375-455C-9EA6-DF929625EA0E}">
        <p15:presenceInfo xmlns:p15="http://schemas.microsoft.com/office/powerpoint/2012/main" userId="S-1-5-21-765483983-692928010-316617838-44044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B3D6D"/>
    <a:srgbClr val="63B0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9A468A-EA77-0515-8575-B1674FF5CA26}" v="567" dt="2025-11-05T16:26:39.593"/>
    <p1510:client id="{DC37936C-C2F9-4413-A80E-9BA119BCD738}" v="1" dt="2025-11-05T16:28:52.3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7121" autoAdjust="0"/>
  </p:normalViewPr>
  <p:slideViewPr>
    <p:cSldViewPr snapToGrid="0">
      <p:cViewPr>
        <p:scale>
          <a:sx n="70" d="100"/>
          <a:sy n="70" d="100"/>
        </p:scale>
        <p:origin x="1308" y="-28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5/10/relationships/revisionInfo" Target="revisionInfo.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56295C45-DE4E-4F5A-8F79-3B84E0F5592A}" type="datetimeFigureOut">
              <a:rPr lang="en-GB" smtClean="0"/>
              <a:t>20/11/2025</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20E7FBD6-1D69-42FF-A82E-08B4984CB0BA}" type="slidenum">
              <a:rPr lang="en-GB" smtClean="0"/>
              <a:t>‹#›</a:t>
            </a:fld>
            <a:endParaRPr lang="en-GB"/>
          </a:p>
        </p:txBody>
      </p:sp>
    </p:spTree>
    <p:extLst>
      <p:ext uri="{BB962C8B-B14F-4D97-AF65-F5344CB8AC3E}">
        <p14:creationId xmlns:p14="http://schemas.microsoft.com/office/powerpoint/2010/main" val="33786377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7E09286B-5770-4F13-BC10-D40659E5F372}" type="datetimeFigureOut">
              <a:rPr lang="en-GB" smtClean="0"/>
              <a:t>20/11/2025</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3B88EBB-A7CD-4AF8-BE63-CC52321E7A66}" type="slidenum">
              <a:rPr lang="en-GB" smtClean="0"/>
              <a:t>‹#›</a:t>
            </a:fld>
            <a:endParaRPr lang="en-GB"/>
          </a:p>
        </p:txBody>
      </p:sp>
    </p:spTree>
    <p:extLst>
      <p:ext uri="{BB962C8B-B14F-4D97-AF65-F5344CB8AC3E}">
        <p14:creationId xmlns:p14="http://schemas.microsoft.com/office/powerpoint/2010/main" val="18007333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ea typeface="Calibri"/>
                <a:cs typeface="Calibri"/>
              </a:rPr>
              <a:t>Welcome</a:t>
            </a:r>
            <a:endParaRPr lang="en-GB" dirty="0"/>
          </a:p>
        </p:txBody>
      </p:sp>
      <p:sp>
        <p:nvSpPr>
          <p:cNvPr id="4" name="Slide Number Placeholder 3"/>
          <p:cNvSpPr>
            <a:spLocks noGrp="1"/>
          </p:cNvSpPr>
          <p:nvPr>
            <p:ph type="sldNum" sz="quarter" idx="10"/>
          </p:nvPr>
        </p:nvSpPr>
        <p:spPr/>
        <p:txBody>
          <a:bodyPr/>
          <a:lstStyle/>
          <a:p>
            <a:fld id="{73B88EBB-A7CD-4AF8-BE63-CC52321E7A66}" type="slidenum">
              <a:rPr lang="en-GB" smtClean="0"/>
              <a:t>1</a:t>
            </a:fld>
            <a:endParaRPr lang="en-GB"/>
          </a:p>
        </p:txBody>
      </p:sp>
    </p:spTree>
    <p:extLst>
      <p:ext uri="{BB962C8B-B14F-4D97-AF65-F5344CB8AC3E}">
        <p14:creationId xmlns:p14="http://schemas.microsoft.com/office/powerpoint/2010/main" val="10156596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D6CF6-B8B1-559D-1AC0-0AB1A7022C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0EBE0A-6F4B-3958-9450-F0C765D31F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2F6EB7-43D6-78A8-3FD5-B89F6078720B}"/>
              </a:ext>
            </a:extLst>
          </p:cNvPr>
          <p:cNvSpPr>
            <a:spLocks noGrp="1"/>
          </p:cNvSpPr>
          <p:nvPr>
            <p:ph type="body" idx="1"/>
          </p:nvPr>
        </p:nvSpPr>
        <p:spPr/>
        <p:txBody>
          <a:bodyPr/>
          <a:lstStyle/>
          <a:p>
            <a:endParaRPr lang="en-GB" dirty="0">
              <a:ea typeface="Calibri"/>
              <a:cs typeface="Calibri"/>
            </a:endParaRPr>
          </a:p>
        </p:txBody>
      </p:sp>
      <p:sp>
        <p:nvSpPr>
          <p:cNvPr id="4" name="Slide Number Placeholder 3">
            <a:extLst>
              <a:ext uri="{FF2B5EF4-FFF2-40B4-BE49-F238E27FC236}">
                <a16:creationId xmlns:a16="http://schemas.microsoft.com/office/drawing/2014/main" id="{4FA0635C-8344-0BA8-C7EB-25AB33DB2419}"/>
              </a:ext>
            </a:extLst>
          </p:cNvPr>
          <p:cNvSpPr>
            <a:spLocks noGrp="1"/>
          </p:cNvSpPr>
          <p:nvPr>
            <p:ph type="sldNum" sz="quarter" idx="10"/>
          </p:nvPr>
        </p:nvSpPr>
        <p:spPr/>
        <p:txBody>
          <a:bodyPr/>
          <a:lstStyle/>
          <a:p>
            <a:fld id="{73B88EBB-A7CD-4AF8-BE63-CC52321E7A66}" type="slidenum">
              <a:rPr lang="en-GB" smtClean="0"/>
              <a:t>10</a:t>
            </a:fld>
            <a:endParaRPr lang="en-GB"/>
          </a:p>
        </p:txBody>
      </p:sp>
    </p:spTree>
    <p:extLst>
      <p:ext uri="{BB962C8B-B14F-4D97-AF65-F5344CB8AC3E}">
        <p14:creationId xmlns:p14="http://schemas.microsoft.com/office/powerpoint/2010/main" val="3062731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1AD74C-8CDE-134F-05B8-B551EBBB0D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26BB29-C207-4F73-F05B-6F0BA5567D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54AC93-B9C4-30A5-AD4D-E0C82DE0AA77}"/>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9E6E409-7911-60CE-702A-205517D534B7}"/>
              </a:ext>
            </a:extLst>
          </p:cNvPr>
          <p:cNvSpPr>
            <a:spLocks noGrp="1"/>
          </p:cNvSpPr>
          <p:nvPr>
            <p:ph type="sldNum" sz="quarter" idx="10"/>
          </p:nvPr>
        </p:nvSpPr>
        <p:spPr/>
        <p:txBody>
          <a:bodyPr/>
          <a:lstStyle/>
          <a:p>
            <a:fld id="{73B88EBB-A7CD-4AF8-BE63-CC52321E7A66}" type="slidenum">
              <a:rPr lang="en-GB" smtClean="0"/>
              <a:t>11</a:t>
            </a:fld>
            <a:endParaRPr lang="en-GB"/>
          </a:p>
        </p:txBody>
      </p:sp>
    </p:spTree>
    <p:extLst>
      <p:ext uri="{BB962C8B-B14F-4D97-AF65-F5344CB8AC3E}">
        <p14:creationId xmlns:p14="http://schemas.microsoft.com/office/powerpoint/2010/main" val="29143699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ea typeface="Calibri"/>
              <a:cs typeface="Calibri"/>
            </a:endParaRPr>
          </a:p>
        </p:txBody>
      </p:sp>
      <p:sp>
        <p:nvSpPr>
          <p:cNvPr id="4" name="Slide Number Placeholder 3"/>
          <p:cNvSpPr>
            <a:spLocks noGrp="1"/>
          </p:cNvSpPr>
          <p:nvPr>
            <p:ph type="sldNum" sz="quarter" idx="5"/>
          </p:nvPr>
        </p:nvSpPr>
        <p:spPr/>
        <p:txBody>
          <a:bodyPr/>
          <a:lstStyle/>
          <a:p>
            <a:fld id="{73B88EBB-A7CD-4AF8-BE63-CC52321E7A66}" type="slidenum">
              <a:rPr lang="en-GB" smtClean="0"/>
              <a:t>12</a:t>
            </a:fld>
            <a:endParaRPr lang="en-GB"/>
          </a:p>
        </p:txBody>
      </p:sp>
    </p:spTree>
    <p:extLst>
      <p:ext uri="{BB962C8B-B14F-4D97-AF65-F5344CB8AC3E}">
        <p14:creationId xmlns:p14="http://schemas.microsoft.com/office/powerpoint/2010/main" val="24773281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spcAft>
                <a:spcPts val="800"/>
              </a:spcAft>
              <a:buFont typeface="Arial" panose="020B0604020202020204" pitchFamily="34" charset="0"/>
              <a:buChar char="•"/>
            </a:pPr>
            <a:endParaRPr lang="en-GB" dirty="0">
              <a:latin typeface="Arial"/>
              <a:cs typeface="Arial"/>
            </a:endParaRPr>
          </a:p>
        </p:txBody>
      </p:sp>
      <p:sp>
        <p:nvSpPr>
          <p:cNvPr id="4" name="Slide Number Placeholder 3"/>
          <p:cNvSpPr>
            <a:spLocks noGrp="1"/>
          </p:cNvSpPr>
          <p:nvPr>
            <p:ph type="sldNum" sz="quarter" idx="5"/>
          </p:nvPr>
        </p:nvSpPr>
        <p:spPr/>
        <p:txBody>
          <a:bodyPr/>
          <a:lstStyle/>
          <a:p>
            <a:fld id="{73B88EBB-A7CD-4AF8-BE63-CC52321E7A66}" type="slidenum">
              <a:rPr lang="en-GB" smtClean="0"/>
              <a:t>13</a:t>
            </a:fld>
            <a:endParaRPr lang="en-GB"/>
          </a:p>
        </p:txBody>
      </p:sp>
    </p:spTree>
    <p:extLst>
      <p:ext uri="{BB962C8B-B14F-4D97-AF65-F5344CB8AC3E}">
        <p14:creationId xmlns:p14="http://schemas.microsoft.com/office/powerpoint/2010/main" val="7628135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ea typeface="Calibri"/>
              <a:cs typeface="Calibri"/>
            </a:endParaRPr>
          </a:p>
        </p:txBody>
      </p:sp>
      <p:sp>
        <p:nvSpPr>
          <p:cNvPr id="4" name="Slide Number Placeholder 3"/>
          <p:cNvSpPr>
            <a:spLocks noGrp="1"/>
          </p:cNvSpPr>
          <p:nvPr>
            <p:ph type="sldNum" sz="quarter" idx="5"/>
          </p:nvPr>
        </p:nvSpPr>
        <p:spPr/>
        <p:txBody>
          <a:bodyPr/>
          <a:lstStyle/>
          <a:p>
            <a:fld id="{73B88EBB-A7CD-4AF8-BE63-CC52321E7A66}" type="slidenum">
              <a:rPr lang="en-GB" smtClean="0"/>
              <a:t>14</a:t>
            </a:fld>
            <a:endParaRPr lang="en-GB"/>
          </a:p>
        </p:txBody>
      </p:sp>
    </p:spTree>
    <p:extLst>
      <p:ext uri="{BB962C8B-B14F-4D97-AF65-F5344CB8AC3E}">
        <p14:creationId xmlns:p14="http://schemas.microsoft.com/office/powerpoint/2010/main" val="3050512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ea typeface="Calibri"/>
              <a:cs typeface="Calibri"/>
            </a:endParaRPr>
          </a:p>
        </p:txBody>
      </p:sp>
      <p:sp>
        <p:nvSpPr>
          <p:cNvPr id="4" name="Slide Number Placeholder 3"/>
          <p:cNvSpPr>
            <a:spLocks noGrp="1"/>
          </p:cNvSpPr>
          <p:nvPr>
            <p:ph type="sldNum" sz="quarter" idx="5"/>
          </p:nvPr>
        </p:nvSpPr>
        <p:spPr/>
        <p:txBody>
          <a:bodyPr/>
          <a:lstStyle/>
          <a:p>
            <a:fld id="{73B88EBB-A7CD-4AF8-BE63-CC52321E7A66}" type="slidenum">
              <a:rPr lang="en-GB" smtClean="0"/>
              <a:t>15</a:t>
            </a:fld>
            <a:endParaRPr lang="en-GB"/>
          </a:p>
        </p:txBody>
      </p:sp>
    </p:spTree>
    <p:extLst>
      <p:ext uri="{BB962C8B-B14F-4D97-AF65-F5344CB8AC3E}">
        <p14:creationId xmlns:p14="http://schemas.microsoft.com/office/powerpoint/2010/main" val="12742175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latin typeface="Arial"/>
              <a:cs typeface="Arial"/>
            </a:endParaRPr>
          </a:p>
        </p:txBody>
      </p:sp>
      <p:sp>
        <p:nvSpPr>
          <p:cNvPr id="4" name="Slide Number Placeholder 3"/>
          <p:cNvSpPr>
            <a:spLocks noGrp="1"/>
          </p:cNvSpPr>
          <p:nvPr>
            <p:ph type="sldNum" sz="quarter" idx="5"/>
          </p:nvPr>
        </p:nvSpPr>
        <p:spPr/>
        <p:txBody>
          <a:bodyPr/>
          <a:lstStyle/>
          <a:p>
            <a:fld id="{73B88EBB-A7CD-4AF8-BE63-CC52321E7A66}" type="slidenum">
              <a:rPr lang="en-GB" smtClean="0"/>
              <a:t>16</a:t>
            </a:fld>
            <a:endParaRPr lang="en-GB"/>
          </a:p>
        </p:txBody>
      </p:sp>
    </p:spTree>
    <p:extLst>
      <p:ext uri="{BB962C8B-B14F-4D97-AF65-F5344CB8AC3E}">
        <p14:creationId xmlns:p14="http://schemas.microsoft.com/office/powerpoint/2010/main" val="25269557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ea typeface="Calibri"/>
              <a:cs typeface="Calibri"/>
            </a:endParaRPr>
          </a:p>
        </p:txBody>
      </p:sp>
      <p:sp>
        <p:nvSpPr>
          <p:cNvPr id="4" name="Slide Number Placeholder 3"/>
          <p:cNvSpPr>
            <a:spLocks noGrp="1"/>
          </p:cNvSpPr>
          <p:nvPr>
            <p:ph type="sldNum" sz="quarter" idx="5"/>
          </p:nvPr>
        </p:nvSpPr>
        <p:spPr/>
        <p:txBody>
          <a:bodyPr/>
          <a:lstStyle/>
          <a:p>
            <a:fld id="{73B88EBB-A7CD-4AF8-BE63-CC52321E7A66}" type="slidenum">
              <a:rPr lang="en-GB" smtClean="0"/>
              <a:t>17</a:t>
            </a:fld>
            <a:endParaRPr lang="en-GB"/>
          </a:p>
        </p:txBody>
      </p:sp>
    </p:spTree>
    <p:extLst>
      <p:ext uri="{BB962C8B-B14F-4D97-AF65-F5344CB8AC3E}">
        <p14:creationId xmlns:p14="http://schemas.microsoft.com/office/powerpoint/2010/main" val="10409843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C42796-4BBA-1DEB-B873-86FDB77558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367814-DC8A-5A8B-1E2B-DE59F1D71A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873339-98E3-029B-D284-44C2633812EA}"/>
              </a:ext>
            </a:extLst>
          </p:cNvPr>
          <p:cNvSpPr>
            <a:spLocks noGrp="1"/>
          </p:cNvSpPr>
          <p:nvPr>
            <p:ph type="body" idx="1"/>
          </p:nvPr>
        </p:nvSpPr>
        <p:spPr/>
        <p:txBody>
          <a:bodyPr/>
          <a:lstStyle/>
          <a:p>
            <a:endParaRPr lang="en-GB" dirty="0">
              <a:ea typeface="Calibri"/>
              <a:cs typeface="Calibri"/>
            </a:endParaRPr>
          </a:p>
        </p:txBody>
      </p:sp>
      <p:sp>
        <p:nvSpPr>
          <p:cNvPr id="4" name="Slide Number Placeholder 3">
            <a:extLst>
              <a:ext uri="{FF2B5EF4-FFF2-40B4-BE49-F238E27FC236}">
                <a16:creationId xmlns:a16="http://schemas.microsoft.com/office/drawing/2014/main" id="{117F8DE0-4E1B-85AF-D24D-B4A12AD0F065}"/>
              </a:ext>
            </a:extLst>
          </p:cNvPr>
          <p:cNvSpPr>
            <a:spLocks noGrp="1"/>
          </p:cNvSpPr>
          <p:nvPr>
            <p:ph type="sldNum" sz="quarter" idx="5"/>
          </p:nvPr>
        </p:nvSpPr>
        <p:spPr/>
        <p:txBody>
          <a:bodyPr/>
          <a:lstStyle/>
          <a:p>
            <a:fld id="{73B88EBB-A7CD-4AF8-BE63-CC52321E7A66}" type="slidenum">
              <a:rPr lang="en-GB" smtClean="0"/>
              <a:t>18</a:t>
            </a:fld>
            <a:endParaRPr lang="en-GB"/>
          </a:p>
        </p:txBody>
      </p:sp>
    </p:spTree>
    <p:extLst>
      <p:ext uri="{BB962C8B-B14F-4D97-AF65-F5344CB8AC3E}">
        <p14:creationId xmlns:p14="http://schemas.microsoft.com/office/powerpoint/2010/main" val="25612541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73B88EBB-A7CD-4AF8-BE63-CC52321E7A66}" type="slidenum">
              <a:rPr lang="en-GB" smtClean="0"/>
              <a:t>19</a:t>
            </a:fld>
            <a:endParaRPr lang="en-GB"/>
          </a:p>
        </p:txBody>
      </p:sp>
    </p:spTree>
    <p:extLst>
      <p:ext uri="{BB962C8B-B14F-4D97-AF65-F5344CB8AC3E}">
        <p14:creationId xmlns:p14="http://schemas.microsoft.com/office/powerpoint/2010/main" val="38107452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774748-59B7-9322-706C-DE00A6E73A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74F6F8-D9B2-29A0-9F03-6CB5BB7896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6E7BF2-0BCD-700D-3BF4-BACE9D0A32AC}"/>
              </a:ext>
            </a:extLst>
          </p:cNvPr>
          <p:cNvSpPr>
            <a:spLocks noGrp="1"/>
          </p:cNvSpPr>
          <p:nvPr>
            <p:ph type="body" idx="1"/>
          </p:nvPr>
        </p:nvSpPr>
        <p:spPr/>
        <p:txBody>
          <a:bodyPr/>
          <a:lstStyle/>
          <a:p>
            <a:endParaRPr lang="en-GB" dirty="0">
              <a:ea typeface="Calibri"/>
              <a:cs typeface="Calibri"/>
            </a:endParaRPr>
          </a:p>
        </p:txBody>
      </p:sp>
      <p:sp>
        <p:nvSpPr>
          <p:cNvPr id="4" name="Slide Number Placeholder 3">
            <a:extLst>
              <a:ext uri="{FF2B5EF4-FFF2-40B4-BE49-F238E27FC236}">
                <a16:creationId xmlns:a16="http://schemas.microsoft.com/office/drawing/2014/main" id="{9A87DFA5-AD03-C9D6-3DB2-13BEF76D9DFD}"/>
              </a:ext>
            </a:extLst>
          </p:cNvPr>
          <p:cNvSpPr>
            <a:spLocks noGrp="1"/>
          </p:cNvSpPr>
          <p:nvPr>
            <p:ph type="sldNum" sz="quarter" idx="10"/>
          </p:nvPr>
        </p:nvSpPr>
        <p:spPr/>
        <p:txBody>
          <a:bodyPr/>
          <a:lstStyle/>
          <a:p>
            <a:fld id="{73B88EBB-A7CD-4AF8-BE63-CC52321E7A66}" type="slidenum">
              <a:rPr lang="en-GB" smtClean="0"/>
              <a:t>2</a:t>
            </a:fld>
            <a:endParaRPr lang="en-GB"/>
          </a:p>
        </p:txBody>
      </p:sp>
    </p:spTree>
    <p:extLst>
      <p:ext uri="{BB962C8B-B14F-4D97-AF65-F5344CB8AC3E}">
        <p14:creationId xmlns:p14="http://schemas.microsoft.com/office/powerpoint/2010/main" val="1888143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4EFA74-E865-7265-581D-D9E21279DE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430C68-0538-C533-0297-A444431DCE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E2ADA6-BF9E-95B2-D3CA-76C7CFA86A26}"/>
              </a:ext>
            </a:extLst>
          </p:cNvPr>
          <p:cNvSpPr>
            <a:spLocks noGrp="1"/>
          </p:cNvSpPr>
          <p:nvPr>
            <p:ph type="body" idx="1"/>
          </p:nvPr>
        </p:nvSpPr>
        <p:spPr/>
        <p:txBody>
          <a:bodyPr/>
          <a:lstStyle/>
          <a:p>
            <a:pPr marL="171450" indent="-171450" algn="just">
              <a:buFont typeface="Symbol"/>
              <a:buChar char="•"/>
              <a:defRPr/>
            </a:pPr>
            <a:endParaRPr lang="en-GB" dirty="0"/>
          </a:p>
        </p:txBody>
      </p:sp>
      <p:sp>
        <p:nvSpPr>
          <p:cNvPr id="4" name="Slide Number Placeholder 3">
            <a:extLst>
              <a:ext uri="{FF2B5EF4-FFF2-40B4-BE49-F238E27FC236}">
                <a16:creationId xmlns:a16="http://schemas.microsoft.com/office/drawing/2014/main" id="{C1CD2612-719E-54F7-7688-B8C64353399E}"/>
              </a:ext>
            </a:extLst>
          </p:cNvPr>
          <p:cNvSpPr>
            <a:spLocks noGrp="1"/>
          </p:cNvSpPr>
          <p:nvPr>
            <p:ph type="sldNum" sz="quarter" idx="10"/>
          </p:nvPr>
        </p:nvSpPr>
        <p:spPr/>
        <p:txBody>
          <a:bodyPr/>
          <a:lstStyle/>
          <a:p>
            <a:fld id="{73B88EBB-A7CD-4AF8-BE63-CC52321E7A66}" type="slidenum">
              <a:rPr lang="en-GB" smtClean="0"/>
              <a:t>3</a:t>
            </a:fld>
            <a:endParaRPr lang="en-GB"/>
          </a:p>
        </p:txBody>
      </p:sp>
    </p:spTree>
    <p:extLst>
      <p:ext uri="{BB962C8B-B14F-4D97-AF65-F5344CB8AC3E}">
        <p14:creationId xmlns:p14="http://schemas.microsoft.com/office/powerpoint/2010/main" val="224106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DE1483-E66D-D354-BC6C-6EC0AC3F82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81FC06-EF8F-7C22-BF1F-CE7441B361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1094A9-012D-785C-8BC7-2874FEA619B8}"/>
              </a:ext>
            </a:extLst>
          </p:cNvPr>
          <p:cNvSpPr>
            <a:spLocks noGrp="1"/>
          </p:cNvSpPr>
          <p:nvPr>
            <p:ph type="body" idx="1"/>
          </p:nvPr>
        </p:nvSpPr>
        <p:spPr/>
        <p:txBody>
          <a:bodyPr/>
          <a:lstStyle/>
          <a:p>
            <a:pPr>
              <a:defRPr/>
            </a:pPr>
            <a:endParaRPr lang="en-GB" dirty="0">
              <a:ea typeface="Calibri"/>
              <a:cs typeface="Calibri"/>
            </a:endParaRPr>
          </a:p>
        </p:txBody>
      </p:sp>
      <p:sp>
        <p:nvSpPr>
          <p:cNvPr id="4" name="Slide Number Placeholder 3">
            <a:extLst>
              <a:ext uri="{FF2B5EF4-FFF2-40B4-BE49-F238E27FC236}">
                <a16:creationId xmlns:a16="http://schemas.microsoft.com/office/drawing/2014/main" id="{765F5061-BB66-D058-D4E6-A7AE365AC9CC}"/>
              </a:ext>
            </a:extLst>
          </p:cNvPr>
          <p:cNvSpPr>
            <a:spLocks noGrp="1"/>
          </p:cNvSpPr>
          <p:nvPr>
            <p:ph type="sldNum" sz="quarter" idx="10"/>
          </p:nvPr>
        </p:nvSpPr>
        <p:spPr/>
        <p:txBody>
          <a:bodyPr/>
          <a:lstStyle/>
          <a:p>
            <a:fld id="{73B88EBB-A7CD-4AF8-BE63-CC52321E7A66}" type="slidenum">
              <a:rPr lang="en-GB" smtClean="0"/>
              <a:t>4</a:t>
            </a:fld>
            <a:endParaRPr lang="en-GB"/>
          </a:p>
        </p:txBody>
      </p:sp>
    </p:spTree>
    <p:extLst>
      <p:ext uri="{BB962C8B-B14F-4D97-AF65-F5344CB8AC3E}">
        <p14:creationId xmlns:p14="http://schemas.microsoft.com/office/powerpoint/2010/main" val="36917006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ea typeface="Calibri"/>
              <a:cs typeface="Calibri"/>
            </a:endParaRPr>
          </a:p>
        </p:txBody>
      </p:sp>
      <p:sp>
        <p:nvSpPr>
          <p:cNvPr id="4" name="Slide Number Placeholder 3"/>
          <p:cNvSpPr>
            <a:spLocks noGrp="1"/>
          </p:cNvSpPr>
          <p:nvPr>
            <p:ph type="sldNum" sz="quarter" idx="10"/>
          </p:nvPr>
        </p:nvSpPr>
        <p:spPr/>
        <p:txBody>
          <a:bodyPr/>
          <a:lstStyle/>
          <a:p>
            <a:fld id="{73B88EBB-A7CD-4AF8-BE63-CC52321E7A66}" type="slidenum">
              <a:rPr lang="en-GB" smtClean="0"/>
              <a:t>5</a:t>
            </a:fld>
            <a:endParaRPr lang="en-GB"/>
          </a:p>
        </p:txBody>
      </p:sp>
    </p:spTree>
    <p:extLst>
      <p:ext uri="{BB962C8B-B14F-4D97-AF65-F5344CB8AC3E}">
        <p14:creationId xmlns:p14="http://schemas.microsoft.com/office/powerpoint/2010/main" val="16030528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4AFA6-864F-1BC8-EF29-F2FE5E325F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DB6FA8-CDE6-5118-2100-BE3C667068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7A28FC-4802-DAFE-5240-CFBC2C9F42D0}"/>
              </a:ext>
            </a:extLst>
          </p:cNvPr>
          <p:cNvSpPr>
            <a:spLocks noGrp="1"/>
          </p:cNvSpPr>
          <p:nvPr>
            <p:ph type="body" idx="1"/>
          </p:nvPr>
        </p:nvSpPr>
        <p:spPr/>
        <p:txBody>
          <a:bodyPr/>
          <a:lstStyle/>
          <a:p>
            <a:endParaRPr lang="en-GB" dirty="0">
              <a:ea typeface="Calibri"/>
              <a:cs typeface="Calibri"/>
            </a:endParaRPr>
          </a:p>
        </p:txBody>
      </p:sp>
      <p:sp>
        <p:nvSpPr>
          <p:cNvPr id="4" name="Slide Number Placeholder 3">
            <a:extLst>
              <a:ext uri="{FF2B5EF4-FFF2-40B4-BE49-F238E27FC236}">
                <a16:creationId xmlns:a16="http://schemas.microsoft.com/office/drawing/2014/main" id="{C92416DF-01D5-7BAE-ED9D-723A84B4D030}"/>
              </a:ext>
            </a:extLst>
          </p:cNvPr>
          <p:cNvSpPr>
            <a:spLocks noGrp="1"/>
          </p:cNvSpPr>
          <p:nvPr>
            <p:ph type="sldNum" sz="quarter" idx="10"/>
          </p:nvPr>
        </p:nvSpPr>
        <p:spPr/>
        <p:txBody>
          <a:bodyPr/>
          <a:lstStyle/>
          <a:p>
            <a:fld id="{73B88EBB-A7CD-4AF8-BE63-CC52321E7A66}" type="slidenum">
              <a:rPr lang="en-GB" smtClean="0"/>
              <a:t>6</a:t>
            </a:fld>
            <a:endParaRPr lang="en-GB"/>
          </a:p>
        </p:txBody>
      </p:sp>
    </p:spTree>
    <p:extLst>
      <p:ext uri="{BB962C8B-B14F-4D97-AF65-F5344CB8AC3E}">
        <p14:creationId xmlns:p14="http://schemas.microsoft.com/office/powerpoint/2010/main" val="28189997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4F7CE8-6A20-A03E-AB7C-2F514C8284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B4B56F-31D0-9034-6206-F61D046CD0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DFAEA5-EB87-118E-6D06-8494983DCC62}"/>
              </a:ext>
            </a:extLst>
          </p:cNvPr>
          <p:cNvSpPr>
            <a:spLocks noGrp="1"/>
          </p:cNvSpPr>
          <p:nvPr>
            <p:ph type="body" idx="1"/>
          </p:nvPr>
        </p:nvSpPr>
        <p:spPr/>
        <p:txBody>
          <a:bodyPr/>
          <a:lstStyle/>
          <a:p>
            <a:endParaRPr lang="en-GB" dirty="0">
              <a:ea typeface="Calibri"/>
              <a:cs typeface="Calibri"/>
            </a:endParaRPr>
          </a:p>
        </p:txBody>
      </p:sp>
      <p:sp>
        <p:nvSpPr>
          <p:cNvPr id="4" name="Slide Number Placeholder 3">
            <a:extLst>
              <a:ext uri="{FF2B5EF4-FFF2-40B4-BE49-F238E27FC236}">
                <a16:creationId xmlns:a16="http://schemas.microsoft.com/office/drawing/2014/main" id="{6B70E8EE-C567-7C66-2B9B-480AAC1B0536}"/>
              </a:ext>
            </a:extLst>
          </p:cNvPr>
          <p:cNvSpPr>
            <a:spLocks noGrp="1"/>
          </p:cNvSpPr>
          <p:nvPr>
            <p:ph type="sldNum" sz="quarter" idx="10"/>
          </p:nvPr>
        </p:nvSpPr>
        <p:spPr/>
        <p:txBody>
          <a:bodyPr/>
          <a:lstStyle/>
          <a:p>
            <a:fld id="{73B88EBB-A7CD-4AF8-BE63-CC52321E7A66}" type="slidenum">
              <a:rPr lang="en-GB" smtClean="0"/>
              <a:t>7</a:t>
            </a:fld>
            <a:endParaRPr lang="en-GB"/>
          </a:p>
        </p:txBody>
      </p:sp>
    </p:spTree>
    <p:extLst>
      <p:ext uri="{BB962C8B-B14F-4D97-AF65-F5344CB8AC3E}">
        <p14:creationId xmlns:p14="http://schemas.microsoft.com/office/powerpoint/2010/main" val="38616489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DA335-930E-1AFD-81B4-D0F21698EF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5BEA32-A8DF-2744-E1C8-69FFB86AF9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7E962A-337B-A7C7-0AEF-532D4CF7A99F}"/>
              </a:ext>
            </a:extLst>
          </p:cNvPr>
          <p:cNvSpPr>
            <a:spLocks noGrp="1"/>
          </p:cNvSpPr>
          <p:nvPr>
            <p:ph type="body" idx="1"/>
          </p:nvPr>
        </p:nvSpPr>
        <p:spPr/>
        <p:txBody>
          <a:bodyPr/>
          <a:lstStyle/>
          <a:p>
            <a:endParaRPr lang="en-GB" dirty="0">
              <a:ea typeface="Calibri" panose="020F0502020204030204"/>
              <a:cs typeface="Calibri" panose="020F0502020204030204"/>
            </a:endParaRPr>
          </a:p>
        </p:txBody>
      </p:sp>
      <p:sp>
        <p:nvSpPr>
          <p:cNvPr id="4" name="Slide Number Placeholder 3">
            <a:extLst>
              <a:ext uri="{FF2B5EF4-FFF2-40B4-BE49-F238E27FC236}">
                <a16:creationId xmlns:a16="http://schemas.microsoft.com/office/drawing/2014/main" id="{505218C3-57E6-881B-ACD3-8E9552E40EBE}"/>
              </a:ext>
            </a:extLst>
          </p:cNvPr>
          <p:cNvSpPr>
            <a:spLocks noGrp="1"/>
          </p:cNvSpPr>
          <p:nvPr>
            <p:ph type="sldNum" sz="quarter" idx="10"/>
          </p:nvPr>
        </p:nvSpPr>
        <p:spPr/>
        <p:txBody>
          <a:bodyPr/>
          <a:lstStyle/>
          <a:p>
            <a:fld id="{73B88EBB-A7CD-4AF8-BE63-CC52321E7A66}" type="slidenum">
              <a:rPr lang="en-GB" smtClean="0"/>
              <a:t>8</a:t>
            </a:fld>
            <a:endParaRPr lang="en-GB"/>
          </a:p>
        </p:txBody>
      </p:sp>
    </p:spTree>
    <p:extLst>
      <p:ext uri="{BB962C8B-B14F-4D97-AF65-F5344CB8AC3E}">
        <p14:creationId xmlns:p14="http://schemas.microsoft.com/office/powerpoint/2010/main" val="34784656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D1E26B-2238-EAE1-7A84-2F1929BF6B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C142E6-A8C8-F277-AD8F-732949295F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09B719-852E-8B47-C5F2-4CC6258D8F17}"/>
              </a:ext>
            </a:extLst>
          </p:cNvPr>
          <p:cNvSpPr>
            <a:spLocks noGrp="1"/>
          </p:cNvSpPr>
          <p:nvPr>
            <p:ph type="body" idx="1"/>
          </p:nvPr>
        </p:nvSpPr>
        <p:spPr/>
        <p:txBody>
          <a:bodyPr/>
          <a:lstStyle/>
          <a:p>
            <a:endParaRPr lang="en-GB" dirty="0">
              <a:ea typeface="Calibri"/>
              <a:cs typeface="Calibri"/>
            </a:endParaRPr>
          </a:p>
        </p:txBody>
      </p:sp>
      <p:sp>
        <p:nvSpPr>
          <p:cNvPr id="4" name="Slide Number Placeholder 3">
            <a:extLst>
              <a:ext uri="{FF2B5EF4-FFF2-40B4-BE49-F238E27FC236}">
                <a16:creationId xmlns:a16="http://schemas.microsoft.com/office/drawing/2014/main" id="{CEB91333-0F0B-65E9-D429-05B755777513}"/>
              </a:ext>
            </a:extLst>
          </p:cNvPr>
          <p:cNvSpPr>
            <a:spLocks noGrp="1"/>
          </p:cNvSpPr>
          <p:nvPr>
            <p:ph type="sldNum" sz="quarter" idx="10"/>
          </p:nvPr>
        </p:nvSpPr>
        <p:spPr/>
        <p:txBody>
          <a:bodyPr/>
          <a:lstStyle/>
          <a:p>
            <a:fld id="{73B88EBB-A7CD-4AF8-BE63-CC52321E7A66}" type="slidenum">
              <a:rPr lang="en-GB" smtClean="0"/>
              <a:t>9</a:t>
            </a:fld>
            <a:endParaRPr lang="en-GB"/>
          </a:p>
        </p:txBody>
      </p:sp>
    </p:spTree>
    <p:extLst>
      <p:ext uri="{BB962C8B-B14F-4D97-AF65-F5344CB8AC3E}">
        <p14:creationId xmlns:p14="http://schemas.microsoft.com/office/powerpoint/2010/main" val="9278443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EFE42FDA-DBCB-43AB-9A17-294DE6783EDD}" type="datetime1">
              <a:rPr lang="en-GB" smtClean="0"/>
              <a:t>20/11/2025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AA622F-02D8-4E1A-8AA2-A662598BA629}" type="slidenum">
              <a:rPr lang="en-GB" smtClean="0"/>
              <a:t>‹#›</a:t>
            </a:fld>
            <a:endParaRPr lang="en-GB"/>
          </a:p>
        </p:txBody>
      </p:sp>
      <p:pic>
        <p:nvPicPr>
          <p:cNvPr id="7" name="Picture 6">
            <a:extLst>
              <a:ext uri="{FF2B5EF4-FFF2-40B4-BE49-F238E27FC236}">
                <a16:creationId xmlns:a16="http://schemas.microsoft.com/office/drawing/2014/main" id="{797F02BA-3780-038B-97F3-EF10C20AAED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8715477" y="344178"/>
            <a:ext cx="3095295" cy="1971985"/>
          </a:xfrm>
          <a:prstGeom prst="rect">
            <a:avLst/>
          </a:prstGeom>
        </p:spPr>
      </p:pic>
    </p:spTree>
    <p:extLst>
      <p:ext uri="{BB962C8B-B14F-4D97-AF65-F5344CB8AC3E}">
        <p14:creationId xmlns:p14="http://schemas.microsoft.com/office/powerpoint/2010/main" val="3282617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7DC84B65-FF02-4E36-BC5F-DF7C4622FAF6}" type="datetime1">
              <a:rPr lang="en-GB" smtClean="0"/>
              <a:t>20/11/2025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AA622F-02D8-4E1A-8AA2-A662598BA629}" type="slidenum">
              <a:rPr lang="en-GB" smtClean="0"/>
              <a:t>‹#›</a:t>
            </a:fld>
            <a:endParaRPr lang="en-GB"/>
          </a:p>
        </p:txBody>
      </p:sp>
    </p:spTree>
    <p:extLst>
      <p:ext uri="{BB962C8B-B14F-4D97-AF65-F5344CB8AC3E}">
        <p14:creationId xmlns:p14="http://schemas.microsoft.com/office/powerpoint/2010/main" val="2357405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19C4F444-B42A-4341-9930-478C6130051E}" type="datetime1">
              <a:rPr lang="en-GB" smtClean="0"/>
              <a:t>20/11/2025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AA622F-02D8-4E1A-8AA2-A662598BA629}" type="slidenum">
              <a:rPr lang="en-GB" smtClean="0"/>
              <a:t>‹#›</a:t>
            </a:fld>
            <a:endParaRPr lang="en-GB"/>
          </a:p>
        </p:txBody>
      </p:sp>
    </p:spTree>
    <p:extLst>
      <p:ext uri="{BB962C8B-B14F-4D97-AF65-F5344CB8AC3E}">
        <p14:creationId xmlns:p14="http://schemas.microsoft.com/office/powerpoint/2010/main" val="18722615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A car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AEFBB21E-96C9-1355-520E-4F6923312A4B}"/>
              </a:ext>
            </a:extLst>
          </p:cNvPr>
          <p:cNvSpPr>
            <a:spLocks noGrp="1"/>
          </p:cNvSpPr>
          <p:nvPr>
            <p:ph type="dt" sz="half" idx="10"/>
          </p:nvPr>
        </p:nvSpPr>
        <p:spPr/>
        <p:txBody>
          <a:bodyPr/>
          <a:lstStyle/>
          <a:p>
            <a:fld id="{D32D98CE-1A9B-443B-9380-B95FDA57D3C8}" type="datetime1">
              <a:rPr lang="en-GB" smtClean="0"/>
              <a:t>20/11/2025</a:t>
            </a:fld>
            <a:endParaRPr lang="en-GB"/>
          </a:p>
        </p:txBody>
      </p:sp>
      <p:sp>
        <p:nvSpPr>
          <p:cNvPr id="4" name="Footer Placeholder 3">
            <a:extLst>
              <a:ext uri="{FF2B5EF4-FFF2-40B4-BE49-F238E27FC236}">
                <a16:creationId xmlns:a16="http://schemas.microsoft.com/office/drawing/2014/main" id="{32862951-B9B6-21D4-8AF7-90B39AB74B9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326AD4D-4A30-5B3F-8315-ECBE0E259393}"/>
              </a:ext>
            </a:extLst>
          </p:cNvPr>
          <p:cNvSpPr>
            <a:spLocks noGrp="1"/>
          </p:cNvSpPr>
          <p:nvPr>
            <p:ph type="sldNum" sz="quarter" idx="12"/>
          </p:nvPr>
        </p:nvSpPr>
        <p:spPr/>
        <p:txBody>
          <a:bodyPr/>
          <a:lstStyle/>
          <a:p>
            <a:fld id="{F2AA622F-02D8-4E1A-8AA2-A662598BA629}" type="slidenum">
              <a:rPr lang="en-GB" smtClean="0"/>
              <a:t>‹#›</a:t>
            </a:fld>
            <a:endParaRPr lang="en-GB"/>
          </a:p>
        </p:txBody>
      </p:sp>
      <p:pic>
        <p:nvPicPr>
          <p:cNvPr id="6" name="Picture 5">
            <a:extLst>
              <a:ext uri="{FF2B5EF4-FFF2-40B4-BE49-F238E27FC236}">
                <a16:creationId xmlns:a16="http://schemas.microsoft.com/office/drawing/2014/main" id="{52A0116B-A3CE-D23C-1908-C37EDDB065DE}"/>
              </a:ext>
            </a:extLst>
          </p:cNvPr>
          <p:cNvPicPr>
            <a:picLocks noChangeAspect="1"/>
          </p:cNvPicPr>
          <p:nvPr userDrawn="1"/>
        </p:nvPicPr>
        <p:blipFill>
          <a:blip r:embed="rId2"/>
          <a:stretch>
            <a:fillRect/>
          </a:stretch>
        </p:blipFill>
        <p:spPr>
          <a:xfrm>
            <a:off x="1895475" y="733425"/>
            <a:ext cx="8401050" cy="539115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3957224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81051" y="365127"/>
            <a:ext cx="9472749" cy="1325563"/>
          </a:xfrm>
        </p:spPr>
        <p:txBody>
          <a:bodyPr/>
          <a:lstStyle>
            <a:lvl1pPr>
              <a:defRPr>
                <a:solidFill>
                  <a:srgbClr val="1B3D6D"/>
                </a:solidFill>
                <a:latin typeface="Arial" panose="020B0604020202020204" pitchFamily="34" charset="0"/>
                <a:cs typeface="Arial" panose="020B0604020202020204" pitchFamily="34" charset="0"/>
              </a:defRPr>
            </a:lvl1pPr>
          </a:lstStyle>
          <a:p>
            <a:r>
              <a:rPr lang="en-GB"/>
              <a:t>Click to edit Master title style</a:t>
            </a:r>
          </a:p>
        </p:txBody>
      </p:sp>
      <p:sp>
        <p:nvSpPr>
          <p:cNvPr id="3" name="Content Placeholder 2"/>
          <p:cNvSpPr>
            <a:spLocks noGrp="1"/>
          </p:cNvSpPr>
          <p:nvPr>
            <p:ph idx="1"/>
          </p:nvPr>
        </p:nvSpPr>
        <p:spPr>
          <a:xfrm>
            <a:off x="1881051" y="1825625"/>
            <a:ext cx="9472749" cy="4351338"/>
          </a:xfrm>
        </p:spPr>
        <p:txBody>
          <a:bodyPr/>
          <a:lstStyle>
            <a:lvl1pPr>
              <a:lnSpc>
                <a:spcPct val="90000"/>
              </a:lnSpc>
              <a:spcAft>
                <a:spcPts val="400"/>
              </a:spcAft>
              <a:defRPr>
                <a:solidFill>
                  <a:schemeClr val="tx2"/>
                </a:solidFill>
                <a:latin typeface="Arial" panose="020B0604020202020204" pitchFamily="34" charset="0"/>
                <a:cs typeface="Arial" panose="020B0604020202020204" pitchFamily="34" charset="0"/>
              </a:defRPr>
            </a:lvl1pPr>
            <a:lvl2pPr>
              <a:defRPr>
                <a:solidFill>
                  <a:srgbClr val="1B3D6D"/>
                </a:solidFill>
                <a:latin typeface="Arial" panose="020B0604020202020204" pitchFamily="34" charset="0"/>
                <a:cs typeface="Arial" panose="020B0604020202020204" pitchFamily="34" charset="0"/>
              </a:defRPr>
            </a:lvl2pPr>
            <a:lvl3pPr>
              <a:defRPr>
                <a:solidFill>
                  <a:srgbClr val="1B3D6D"/>
                </a:solidFill>
                <a:latin typeface="Arial" panose="020B0604020202020204" pitchFamily="34" charset="0"/>
                <a:cs typeface="Arial" panose="020B0604020202020204" pitchFamily="34" charset="0"/>
              </a:defRPr>
            </a:lvl3pPr>
            <a:lvl4pPr>
              <a:defRPr>
                <a:solidFill>
                  <a:srgbClr val="1B3D6D"/>
                </a:solidFill>
                <a:latin typeface="Arial" panose="020B0604020202020204" pitchFamily="34" charset="0"/>
                <a:cs typeface="Arial" panose="020B0604020202020204" pitchFamily="34" charset="0"/>
              </a:defRPr>
            </a:lvl4pPr>
            <a:lvl5pPr>
              <a:defRPr>
                <a:solidFill>
                  <a:srgbClr val="1B3D6D"/>
                </a:solidFill>
                <a:latin typeface="Arial" panose="020B0604020202020204" pitchFamily="34" charset="0"/>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Footer Placeholder 4"/>
          <p:cNvSpPr>
            <a:spLocks noGrp="1"/>
          </p:cNvSpPr>
          <p:nvPr>
            <p:ph type="ftr" sz="quarter" idx="11"/>
          </p:nvPr>
        </p:nvSpPr>
        <p:spPr/>
        <p:txBody>
          <a:bodyPr/>
          <a:lstStyle>
            <a:lvl1pPr>
              <a:defRPr sz="1200">
                <a:solidFill>
                  <a:srgbClr val="1B3D6D"/>
                </a:solidFill>
                <a:latin typeface="Arial" panose="020B0604020202020204" pitchFamily="34" charset="0"/>
                <a:cs typeface="Arial" panose="020B0604020202020204" pitchFamily="34" charset="0"/>
              </a:defRPr>
            </a:lvl1pPr>
          </a:lstStyle>
          <a:p>
            <a:endParaRPr lang="en-GB"/>
          </a:p>
        </p:txBody>
      </p:sp>
      <p:pic>
        <p:nvPicPr>
          <p:cNvPr id="4" name="Picture 3"/>
          <p:cNvPicPr>
            <a:picLocks noChangeAspect="1"/>
          </p:cNvPicPr>
          <p:nvPr userDrawn="1"/>
        </p:nvPicPr>
        <p:blipFill>
          <a:blip r:embed="rId2"/>
          <a:stretch>
            <a:fillRect/>
          </a:stretch>
        </p:blipFill>
        <p:spPr>
          <a:xfrm>
            <a:off x="0" y="0"/>
            <a:ext cx="1750423" cy="6852498"/>
          </a:xfrm>
          <a:prstGeom prst="rect">
            <a:avLst/>
          </a:prstGeom>
        </p:spPr>
      </p:pic>
      <p:pic>
        <p:nvPicPr>
          <p:cNvPr id="6" name="Picture 5">
            <a:extLst>
              <a:ext uri="{FF2B5EF4-FFF2-40B4-BE49-F238E27FC236}">
                <a16:creationId xmlns:a16="http://schemas.microsoft.com/office/drawing/2014/main" id="{78DDB429-CD98-A0F3-1317-41997068B6DB}"/>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10387149" y="485414"/>
            <a:ext cx="1237595" cy="863314"/>
          </a:xfrm>
          <a:prstGeom prst="rect">
            <a:avLst/>
          </a:prstGeom>
        </p:spPr>
      </p:pic>
    </p:spTree>
    <p:extLst>
      <p:ext uri="{BB962C8B-B14F-4D97-AF65-F5344CB8AC3E}">
        <p14:creationId xmlns:p14="http://schemas.microsoft.com/office/powerpoint/2010/main" val="3426864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66851244-4DD0-402F-999C-6BEC28ACFD12}" type="datetime1">
              <a:rPr lang="en-GB" smtClean="0"/>
              <a:t>20/11/2025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AA622F-02D8-4E1A-8AA2-A662598BA629}" type="slidenum">
              <a:rPr lang="en-GB" smtClean="0"/>
              <a:t>‹#›</a:t>
            </a:fld>
            <a:endParaRPr lang="en-GB"/>
          </a:p>
        </p:txBody>
      </p:sp>
      <p:pic>
        <p:nvPicPr>
          <p:cNvPr id="7" name="Picture 6">
            <a:extLst>
              <a:ext uri="{FF2B5EF4-FFF2-40B4-BE49-F238E27FC236}">
                <a16:creationId xmlns:a16="http://schemas.microsoft.com/office/drawing/2014/main" id="{1D34E93C-5966-BC25-9FD7-3470E121A075}"/>
              </a:ext>
            </a:extLst>
          </p:cNvPr>
          <p:cNvPicPr>
            <a:picLocks noChangeAspect="1"/>
          </p:cNvPicPr>
          <p:nvPr userDrawn="1"/>
        </p:nvPicPr>
        <p:blipFill>
          <a:blip r:embed="rId2"/>
          <a:stretch>
            <a:fillRect/>
          </a:stretch>
        </p:blipFill>
        <p:spPr>
          <a:xfrm>
            <a:off x="0" y="0"/>
            <a:ext cx="1750423" cy="6852498"/>
          </a:xfrm>
          <a:prstGeom prst="rect">
            <a:avLst/>
          </a:prstGeom>
        </p:spPr>
      </p:pic>
      <p:pic>
        <p:nvPicPr>
          <p:cNvPr id="8" name="Picture 7">
            <a:extLst>
              <a:ext uri="{FF2B5EF4-FFF2-40B4-BE49-F238E27FC236}">
                <a16:creationId xmlns:a16="http://schemas.microsoft.com/office/drawing/2014/main" id="{3649C64A-0C2D-0EF3-D4E1-E506B5222B8F}"/>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10387149" y="485414"/>
            <a:ext cx="1237595" cy="863314"/>
          </a:xfrm>
          <a:prstGeom prst="rect">
            <a:avLst/>
          </a:prstGeom>
        </p:spPr>
      </p:pic>
    </p:spTree>
    <p:extLst>
      <p:ext uri="{BB962C8B-B14F-4D97-AF65-F5344CB8AC3E}">
        <p14:creationId xmlns:p14="http://schemas.microsoft.com/office/powerpoint/2010/main" val="1750350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672DBEA-4280-4258-9AC0-5917F60E53EB}" type="datetime1">
              <a:rPr lang="en-GB" smtClean="0"/>
              <a:t>20/11/2025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AA622F-02D8-4E1A-8AA2-A662598BA629}" type="slidenum">
              <a:rPr lang="en-GB" smtClean="0"/>
              <a:t>‹#›</a:t>
            </a:fld>
            <a:endParaRPr lang="en-GB"/>
          </a:p>
        </p:txBody>
      </p:sp>
    </p:spTree>
    <p:extLst>
      <p:ext uri="{BB962C8B-B14F-4D97-AF65-F5344CB8AC3E}">
        <p14:creationId xmlns:p14="http://schemas.microsoft.com/office/powerpoint/2010/main" val="1553654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857EDAB7-EF24-4D5C-8AF1-969B61E7203F}" type="datetime1">
              <a:rPr lang="en-GB" smtClean="0"/>
              <a:t>20/11/2025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AA622F-02D8-4E1A-8AA2-A662598BA629}" type="slidenum">
              <a:rPr lang="en-GB" smtClean="0"/>
              <a:t>‹#›</a:t>
            </a:fld>
            <a:endParaRPr lang="en-GB"/>
          </a:p>
        </p:txBody>
      </p:sp>
      <p:pic>
        <p:nvPicPr>
          <p:cNvPr id="8" name="Picture 7">
            <a:extLst>
              <a:ext uri="{FF2B5EF4-FFF2-40B4-BE49-F238E27FC236}">
                <a16:creationId xmlns:a16="http://schemas.microsoft.com/office/drawing/2014/main" id="{CFFBBC23-99B3-0070-9E8A-B96D961B5CAC}"/>
              </a:ext>
            </a:extLst>
          </p:cNvPr>
          <p:cNvPicPr>
            <a:picLocks noChangeAspect="1"/>
          </p:cNvPicPr>
          <p:nvPr userDrawn="1"/>
        </p:nvPicPr>
        <p:blipFill>
          <a:blip r:embed="rId2"/>
          <a:stretch>
            <a:fillRect/>
          </a:stretch>
        </p:blipFill>
        <p:spPr>
          <a:xfrm>
            <a:off x="0" y="0"/>
            <a:ext cx="1750423" cy="6852498"/>
          </a:xfrm>
          <a:prstGeom prst="rect">
            <a:avLst/>
          </a:prstGeom>
        </p:spPr>
      </p:pic>
      <p:pic>
        <p:nvPicPr>
          <p:cNvPr id="9" name="Picture 8">
            <a:extLst>
              <a:ext uri="{FF2B5EF4-FFF2-40B4-BE49-F238E27FC236}">
                <a16:creationId xmlns:a16="http://schemas.microsoft.com/office/drawing/2014/main" id="{452713C7-7815-1D2D-A1E6-4A03B77EFDEE}"/>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10387149" y="485414"/>
            <a:ext cx="1237595" cy="863314"/>
          </a:xfrm>
          <a:prstGeom prst="rect">
            <a:avLst/>
          </a:prstGeom>
        </p:spPr>
      </p:pic>
    </p:spTree>
    <p:extLst>
      <p:ext uri="{BB962C8B-B14F-4D97-AF65-F5344CB8AC3E}">
        <p14:creationId xmlns:p14="http://schemas.microsoft.com/office/powerpoint/2010/main" val="2804881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B1B88CCC-7D3D-4704-9FD0-F549CC2CFCDD}" type="datetime1">
              <a:rPr lang="en-GB" smtClean="0"/>
              <a:t>20/11/2025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2AA622F-02D8-4E1A-8AA2-A662598BA629}" type="slidenum">
              <a:rPr lang="en-GB" smtClean="0"/>
              <a:t>‹#›</a:t>
            </a:fld>
            <a:endParaRPr lang="en-GB"/>
          </a:p>
        </p:txBody>
      </p:sp>
    </p:spTree>
    <p:extLst>
      <p:ext uri="{BB962C8B-B14F-4D97-AF65-F5344CB8AC3E}">
        <p14:creationId xmlns:p14="http://schemas.microsoft.com/office/powerpoint/2010/main" val="2645843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193028-DA5E-4A1A-8074-D32336F723B8}" type="datetime1">
              <a:rPr lang="en-GB" smtClean="0"/>
              <a:t>20/11/2025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2AA622F-02D8-4E1A-8AA2-A662598BA629}" type="slidenum">
              <a:rPr lang="en-GB" smtClean="0"/>
              <a:t>‹#›</a:t>
            </a:fld>
            <a:endParaRPr lang="en-GB"/>
          </a:p>
        </p:txBody>
      </p:sp>
    </p:spTree>
    <p:extLst>
      <p:ext uri="{BB962C8B-B14F-4D97-AF65-F5344CB8AC3E}">
        <p14:creationId xmlns:p14="http://schemas.microsoft.com/office/powerpoint/2010/main" val="2411203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2FBD2EEB-ECE5-4410-A0A7-B9D8468FCCB1}" type="datetime1">
              <a:rPr lang="en-GB" smtClean="0"/>
              <a:t>20/11/2025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AA622F-02D8-4E1A-8AA2-A662598BA629}" type="slidenum">
              <a:rPr lang="en-GB" smtClean="0"/>
              <a:t>‹#›</a:t>
            </a:fld>
            <a:endParaRPr lang="en-GB"/>
          </a:p>
        </p:txBody>
      </p:sp>
    </p:spTree>
    <p:extLst>
      <p:ext uri="{BB962C8B-B14F-4D97-AF65-F5344CB8AC3E}">
        <p14:creationId xmlns:p14="http://schemas.microsoft.com/office/powerpoint/2010/main" val="3691503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2684BC8B-7DF1-4608-BE0B-20091FF1CA02}" type="datetime1">
              <a:rPr lang="en-GB" smtClean="0"/>
              <a:t>20/11/2025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AA622F-02D8-4E1A-8AA2-A662598BA629}" type="slidenum">
              <a:rPr lang="en-GB" smtClean="0"/>
              <a:t>‹#›</a:t>
            </a:fld>
            <a:endParaRPr lang="en-GB"/>
          </a:p>
        </p:txBody>
      </p:sp>
    </p:spTree>
    <p:extLst>
      <p:ext uri="{BB962C8B-B14F-4D97-AF65-F5344CB8AC3E}">
        <p14:creationId xmlns:p14="http://schemas.microsoft.com/office/powerpoint/2010/main" val="3824158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2D98CE-1A9B-443B-9380-B95FDA57D3C8}" type="datetime1">
              <a:rPr lang="en-GB" smtClean="0"/>
              <a:t>20/11/2025</a:t>
            </a:fld>
            <a:endParaRPr lang="en-GB"/>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AA622F-02D8-4E1A-8AA2-A662598BA629}" type="slidenum">
              <a:rPr lang="en-GB" smtClean="0"/>
              <a:t>‹#›</a:t>
            </a:fld>
            <a:endParaRPr lang="en-GB"/>
          </a:p>
        </p:txBody>
      </p:sp>
    </p:spTree>
    <p:extLst>
      <p:ext uri="{BB962C8B-B14F-4D97-AF65-F5344CB8AC3E}">
        <p14:creationId xmlns:p14="http://schemas.microsoft.com/office/powerpoint/2010/main" val="1716062162"/>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50" r:id="rId3"/>
    <p:sldLayoutId id="2147483651" r:id="rId4"/>
    <p:sldLayoutId id="2147483652" r:id="rId5"/>
    <p:sldLayoutId id="2147483654" r:id="rId6"/>
    <p:sldLayoutId id="2147483655" r:id="rId7"/>
    <p:sldLayoutId id="2147483656" r:id="rId8"/>
    <p:sldLayoutId id="2147483657" r:id="rId9"/>
    <p:sldLayoutId id="2147483658" r:id="rId10"/>
    <p:sldLayoutId id="2147483659" r:id="rId11"/>
    <p:sldLayoutId id="2147483663" r:id="rId12"/>
  </p:sldLayoutIdLst>
  <p:hf hdr="0" ftr="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spso.org.uk/engagement-policy"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www.spso.org.uk/engagement-policy"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7527" y="3215568"/>
            <a:ext cx="9144000" cy="1755939"/>
          </a:xfrm>
        </p:spPr>
        <p:txBody>
          <a:bodyPr>
            <a:normAutofit fontScale="90000"/>
          </a:bodyPr>
          <a:lstStyle/>
          <a:p>
            <a:r>
              <a:rPr lang="en-GB" sz="5400" b="1" dirty="0">
                <a:solidFill>
                  <a:srgbClr val="1B3D6D"/>
                </a:solidFill>
                <a:latin typeface="Aptos Display"/>
                <a:cs typeface="Arial"/>
              </a:rPr>
              <a:t>SPSO Workshop:</a:t>
            </a:r>
            <a:br>
              <a:rPr lang="en-GB" sz="5400" b="1" dirty="0">
                <a:latin typeface="Arial" panose="020B0604020202020204" pitchFamily="34" charset="0"/>
                <a:cs typeface="Arial" panose="020B0604020202020204" pitchFamily="34" charset="0"/>
              </a:rPr>
            </a:br>
            <a:r>
              <a:rPr lang="en-GB" sz="5400" b="1" dirty="0">
                <a:solidFill>
                  <a:srgbClr val="1B3D6D"/>
                </a:solidFill>
                <a:latin typeface="Arial"/>
                <a:cs typeface="Arial"/>
              </a:rPr>
              <a:t> </a:t>
            </a:r>
            <a:br>
              <a:rPr lang="en-GB" sz="5400" b="1" dirty="0">
                <a:latin typeface="Arial" panose="020B0604020202020204" pitchFamily="34" charset="0"/>
                <a:cs typeface="Arial" panose="020B0604020202020204" pitchFamily="34" charset="0"/>
              </a:rPr>
            </a:br>
            <a:r>
              <a:rPr lang="en-GB" sz="5400" b="1" dirty="0">
                <a:solidFill>
                  <a:srgbClr val="1B3D6D"/>
                </a:solidFill>
                <a:latin typeface="Aptos Narrow"/>
                <a:cs typeface="Arial"/>
              </a:rPr>
              <a:t>Tools for supporting respectful engagement</a:t>
            </a:r>
          </a:p>
        </p:txBody>
      </p:sp>
    </p:spTree>
    <p:extLst>
      <p:ext uri="{BB962C8B-B14F-4D97-AF65-F5344CB8AC3E}">
        <p14:creationId xmlns:p14="http://schemas.microsoft.com/office/powerpoint/2010/main" val="2627503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02D418-D52B-D323-276A-EABA7EFACBA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6840EE46-FE73-D912-4F08-6509EBD2BD0A}"/>
              </a:ext>
            </a:extLst>
          </p:cNvPr>
          <p:cNvPicPr>
            <a:picLocks noChangeAspect="1"/>
          </p:cNvPicPr>
          <p:nvPr/>
        </p:nvPicPr>
        <p:blipFill rotWithShape="1">
          <a:blip r:embed="rId3"/>
          <a:srcRect t="55526"/>
          <a:stretch/>
        </p:blipFill>
        <p:spPr>
          <a:xfrm rot="5400000">
            <a:off x="-2408192" y="2408191"/>
            <a:ext cx="6854190" cy="2037805"/>
          </a:xfrm>
          <a:prstGeom prst="rect">
            <a:avLst/>
          </a:prstGeom>
        </p:spPr>
      </p:pic>
      <p:sp>
        <p:nvSpPr>
          <p:cNvPr id="9" name="Speech Bubble: Oval 8">
            <a:extLst>
              <a:ext uri="{FF2B5EF4-FFF2-40B4-BE49-F238E27FC236}">
                <a16:creationId xmlns:a16="http://schemas.microsoft.com/office/drawing/2014/main" id="{A057EF6D-2EE9-BDA2-34AA-8E9D8998AD40}"/>
              </a:ext>
            </a:extLst>
          </p:cNvPr>
          <p:cNvSpPr/>
          <p:nvPr/>
        </p:nvSpPr>
        <p:spPr>
          <a:xfrm>
            <a:off x="3343962" y="767162"/>
            <a:ext cx="6839608" cy="5324298"/>
          </a:xfrm>
          <a:prstGeom prst="wedgeEllipseCallou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A5F8A1FB-415E-B1E6-6696-E54DF1375DD9}"/>
              </a:ext>
            </a:extLst>
          </p:cNvPr>
          <p:cNvSpPr txBox="1"/>
          <p:nvPr/>
        </p:nvSpPr>
        <p:spPr>
          <a:xfrm>
            <a:off x="3886950" y="1978173"/>
            <a:ext cx="6127441" cy="2923877"/>
          </a:xfrm>
          <a:prstGeom prst="rect">
            <a:avLst/>
          </a:prstGeom>
          <a:noFill/>
        </p:spPr>
        <p:txBody>
          <a:bodyPr wrap="square" lIns="91440" tIns="45720" rIns="91440" bIns="45720" rtlCol="0" anchor="t">
            <a:spAutoFit/>
          </a:bodyPr>
          <a:lstStyle/>
          <a:p>
            <a:pPr algn="ctr"/>
            <a:r>
              <a:rPr lang="en-GB" sz="2200" b="1">
                <a:solidFill>
                  <a:schemeClr val="bg1"/>
                </a:solidFill>
                <a:latin typeface="Aptos Narrow"/>
              </a:rPr>
              <a:t>Address the threat immediately </a:t>
            </a:r>
          </a:p>
          <a:p>
            <a:endParaRPr lang="en-GB" sz="2200" b="1">
              <a:solidFill>
                <a:schemeClr val="bg1"/>
              </a:solidFill>
              <a:latin typeface="Aptos Narrow"/>
            </a:endParaRPr>
          </a:p>
          <a:p>
            <a:r>
              <a:rPr lang="en-GB" sz="2200">
                <a:solidFill>
                  <a:schemeClr val="bg1"/>
                </a:solidFill>
                <a:latin typeface="Aptos Narrow"/>
              </a:rPr>
              <a:t>“We do not tolerate serious threats and what you’ve just said to me, I consider to be a serious threat.  I require to take action on any serious threats made to this office by notifying my Manager a threat has been made and possibly the police.”</a:t>
            </a:r>
          </a:p>
          <a:p>
            <a:pPr algn="ctr"/>
            <a:endParaRPr lang="en-GB" sz="3000" b="1">
              <a:solidFill>
                <a:schemeClr val="bg1"/>
              </a:solidFill>
              <a:ea typeface="Calibri"/>
              <a:cs typeface="Calibri"/>
            </a:endParaRPr>
          </a:p>
        </p:txBody>
      </p:sp>
      <p:sp>
        <p:nvSpPr>
          <p:cNvPr id="4" name="Title 1">
            <a:extLst>
              <a:ext uri="{FF2B5EF4-FFF2-40B4-BE49-F238E27FC236}">
                <a16:creationId xmlns:a16="http://schemas.microsoft.com/office/drawing/2014/main" id="{90950128-D10F-1B2D-DCE0-B66CE8F47DA4}"/>
              </a:ext>
            </a:extLst>
          </p:cNvPr>
          <p:cNvSpPr txBox="1">
            <a:spLocks/>
          </p:cNvSpPr>
          <p:nvPr/>
        </p:nvSpPr>
        <p:spPr>
          <a:xfrm>
            <a:off x="514465" y="318041"/>
            <a:ext cx="10323910" cy="1281706"/>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a:solidFill>
                  <a:schemeClr val="bg1"/>
                </a:solidFill>
                <a:latin typeface="Aptos Display"/>
              </a:rPr>
              <a:t>SPSO</a:t>
            </a:r>
            <a:r>
              <a:rPr lang="en-GB" b="1">
                <a:solidFill>
                  <a:srgbClr val="1B3D6D"/>
                </a:solidFill>
                <a:latin typeface="Aptos Display"/>
              </a:rPr>
              <a:t> suggestions</a:t>
            </a:r>
            <a:endParaRPr lang="en-US" b="1">
              <a:latin typeface="Aptos Display"/>
            </a:endParaRPr>
          </a:p>
        </p:txBody>
      </p:sp>
      <p:sp>
        <p:nvSpPr>
          <p:cNvPr id="6" name="Rectangle 5">
            <a:extLst>
              <a:ext uri="{FF2B5EF4-FFF2-40B4-BE49-F238E27FC236}">
                <a16:creationId xmlns:a16="http://schemas.microsoft.com/office/drawing/2014/main" id="{FDB4CE0B-6734-68CC-1068-BA66DB39F81B}"/>
              </a:ext>
            </a:extLst>
          </p:cNvPr>
          <p:cNvSpPr/>
          <p:nvPr/>
        </p:nvSpPr>
        <p:spPr>
          <a:xfrm>
            <a:off x="8597660" y="4800841"/>
            <a:ext cx="3149540" cy="160127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a:latin typeface="Aptos"/>
                <a:ea typeface="Calibri"/>
                <a:cs typeface="Calibri"/>
              </a:rPr>
              <a:t>Response approved by Police Scotland </a:t>
            </a:r>
            <a:endParaRPr lang="en-GB" sz="2400">
              <a:latin typeface="Aptos"/>
            </a:endParaRPr>
          </a:p>
        </p:txBody>
      </p:sp>
    </p:spTree>
    <p:extLst>
      <p:ext uri="{BB962C8B-B14F-4D97-AF65-F5344CB8AC3E}">
        <p14:creationId xmlns:p14="http://schemas.microsoft.com/office/powerpoint/2010/main" val="13455568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8AA4E-E203-6BB1-2FFA-1180F04233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8D7CAD-B907-3CF4-DB6B-7E726C6F96A5}"/>
              </a:ext>
            </a:extLst>
          </p:cNvPr>
          <p:cNvSpPr>
            <a:spLocks noGrp="1"/>
          </p:cNvSpPr>
          <p:nvPr>
            <p:ph type="ctrTitle"/>
          </p:nvPr>
        </p:nvSpPr>
        <p:spPr>
          <a:xfrm>
            <a:off x="1524000" y="2549702"/>
            <a:ext cx="9144000" cy="1755939"/>
          </a:xfrm>
        </p:spPr>
        <p:txBody>
          <a:bodyPr>
            <a:normAutofit/>
          </a:bodyPr>
          <a:lstStyle/>
          <a:p>
            <a:r>
              <a:rPr lang="en-GB" sz="5400" b="1">
                <a:solidFill>
                  <a:srgbClr val="1B3D6D"/>
                </a:solidFill>
                <a:latin typeface="Aptos Display"/>
                <a:cs typeface="Arial"/>
              </a:rPr>
              <a:t>Respectful Engagement</a:t>
            </a:r>
            <a:br>
              <a:rPr lang="en-GB" sz="5400" b="1">
                <a:solidFill>
                  <a:srgbClr val="1B3D6D"/>
                </a:solidFill>
                <a:latin typeface="Aptos Display"/>
                <a:cs typeface="Arial"/>
              </a:rPr>
            </a:br>
            <a:endParaRPr lang="en-GB" sz="5400" b="1">
              <a:solidFill>
                <a:srgbClr val="1B3D6D"/>
              </a:solidFill>
              <a:latin typeface="Aptos Display" panose="020B00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7F2B0740-DA93-6F73-BBB7-4D8FF29820CF}"/>
              </a:ext>
            </a:extLst>
          </p:cNvPr>
          <p:cNvSpPr>
            <a:spLocks noGrp="1"/>
          </p:cNvSpPr>
          <p:nvPr>
            <p:ph type="subTitle" idx="1"/>
          </p:nvPr>
        </p:nvSpPr>
        <p:spPr>
          <a:xfrm>
            <a:off x="4274662" y="3422688"/>
            <a:ext cx="3631318" cy="1655763"/>
          </a:xfrm>
        </p:spPr>
        <p:txBody>
          <a:bodyPr vert="horz" lIns="91440" tIns="45720" rIns="91440" bIns="45720" rtlCol="0" anchor="t">
            <a:normAutofit/>
          </a:bodyPr>
          <a:lstStyle/>
          <a:p>
            <a:pPr algn="l"/>
            <a:endParaRPr lang="en-GB" sz="3000"/>
          </a:p>
          <a:p>
            <a:pPr algn="l"/>
            <a:r>
              <a:rPr lang="en-GB" sz="3000" b="1" dirty="0">
                <a:solidFill>
                  <a:srgbClr val="1B3D6D"/>
                </a:solidFill>
                <a:latin typeface="Aptos Narrow"/>
                <a:ea typeface="+mj-ea"/>
                <a:cs typeface="Arial"/>
              </a:rPr>
              <a:t>Tools and Techniques</a:t>
            </a:r>
          </a:p>
          <a:p>
            <a:r>
              <a:rPr lang="en-GB" sz="3000" b="1" dirty="0">
                <a:solidFill>
                  <a:srgbClr val="1B3D6D"/>
                </a:solidFill>
                <a:latin typeface="Aptos Narrow"/>
                <a:ea typeface="+mj-ea"/>
                <a:cs typeface="Arial"/>
              </a:rPr>
              <a:t>15 minutes</a:t>
            </a:r>
            <a:endParaRPr lang="en-GB" dirty="0">
              <a:latin typeface="Aptos Narrow"/>
              <a:ea typeface="+mj-ea"/>
              <a:cs typeface="Arial"/>
            </a:endParaRPr>
          </a:p>
        </p:txBody>
      </p:sp>
      <p:sp>
        <p:nvSpPr>
          <p:cNvPr id="7" name="Date Placeholder 6">
            <a:extLst>
              <a:ext uri="{FF2B5EF4-FFF2-40B4-BE49-F238E27FC236}">
                <a16:creationId xmlns:a16="http://schemas.microsoft.com/office/drawing/2014/main" id="{0F1AE479-A7C5-A059-0277-E82EEE61C4D5}"/>
              </a:ext>
            </a:extLst>
          </p:cNvPr>
          <p:cNvSpPr>
            <a:spLocks noGrp="1"/>
          </p:cNvSpPr>
          <p:nvPr>
            <p:ph type="dt" sz="half" idx="10"/>
          </p:nvPr>
        </p:nvSpPr>
        <p:spPr/>
        <p:txBody>
          <a:bodyPr/>
          <a:lstStyle/>
          <a:p>
            <a:fld id="{855F1FD4-3363-4B25-8C05-253045105100}" type="datetime1">
              <a:rPr lang="en-GB" smtClean="0"/>
              <a:t>20/11/2025</a:t>
            </a:fld>
            <a:endParaRPr lang="en-GB"/>
          </a:p>
        </p:txBody>
      </p:sp>
    </p:spTree>
    <p:extLst>
      <p:ext uri="{BB962C8B-B14F-4D97-AF65-F5344CB8AC3E}">
        <p14:creationId xmlns:p14="http://schemas.microsoft.com/office/powerpoint/2010/main" val="1770772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group of circles with text&#10;&#10;AI-generated content may be incorrect.">
            <a:extLst>
              <a:ext uri="{FF2B5EF4-FFF2-40B4-BE49-F238E27FC236}">
                <a16:creationId xmlns:a16="http://schemas.microsoft.com/office/drawing/2014/main" id="{AAA08D56-9B46-E835-BB0F-7062ECB2841E}"/>
              </a:ext>
            </a:extLst>
          </p:cNvPr>
          <p:cNvPicPr>
            <a:picLocks noChangeAspect="1"/>
          </p:cNvPicPr>
          <p:nvPr/>
        </p:nvPicPr>
        <p:blipFill>
          <a:blip r:embed="rId3"/>
          <a:stretch>
            <a:fillRect/>
          </a:stretch>
        </p:blipFill>
        <p:spPr>
          <a:xfrm>
            <a:off x="1795800" y="498642"/>
            <a:ext cx="10402590" cy="5865506"/>
          </a:xfrm>
          <a:prstGeom prst="rect">
            <a:avLst/>
          </a:prstGeom>
          <a:ln>
            <a:noFill/>
          </a:ln>
        </p:spPr>
      </p:pic>
    </p:spTree>
    <p:extLst>
      <p:ext uri="{BB962C8B-B14F-4D97-AF65-F5344CB8AC3E}">
        <p14:creationId xmlns:p14="http://schemas.microsoft.com/office/powerpoint/2010/main" val="1288233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99E028-B089-99D0-7650-8CF06ADD3E25}"/>
              </a:ext>
            </a:extLst>
          </p:cNvPr>
          <p:cNvSpPr>
            <a:spLocks noGrp="1"/>
          </p:cNvSpPr>
          <p:nvPr>
            <p:ph idx="1"/>
          </p:nvPr>
        </p:nvSpPr>
        <p:spPr>
          <a:xfrm>
            <a:off x="2037718" y="1553593"/>
            <a:ext cx="10152478" cy="5304755"/>
          </a:xfrm>
        </p:spPr>
        <p:txBody>
          <a:bodyPr vert="horz" lIns="91440" tIns="45720" rIns="91440" bIns="45720" rtlCol="0" anchor="t">
            <a:normAutofit fontScale="40000" lnSpcReduction="20000"/>
          </a:bodyPr>
          <a:lstStyle/>
          <a:p>
            <a:pPr marL="227965" indent="-227965">
              <a:spcAft>
                <a:spcPts val="800"/>
              </a:spcAft>
              <a:buNone/>
            </a:pPr>
            <a:r>
              <a:rPr lang="en-GB" sz="5100" b="1" dirty="0">
                <a:latin typeface="Aptos Narrow"/>
                <a:ea typeface="Aptos" panose="020B0004020202020204" pitchFamily="34" charset="0"/>
                <a:cs typeface="Aptos" panose="020B0004020202020204" pitchFamily="34" charset="0"/>
              </a:rPr>
              <a:t>Acknowledge</a:t>
            </a:r>
            <a:endParaRPr lang="en-GB" sz="2300" dirty="0">
              <a:latin typeface="Aptos Narrow"/>
              <a:ea typeface="Aptos" panose="020B0004020202020204" pitchFamily="34" charset="0"/>
              <a:cs typeface="Aptos" panose="020B0004020202020204" pitchFamily="34" charset="0"/>
            </a:endParaRPr>
          </a:p>
          <a:p>
            <a:pPr marL="227965" indent="-227965">
              <a:spcAft>
                <a:spcPts val="800"/>
              </a:spcAft>
            </a:pPr>
            <a:r>
              <a:rPr lang="en-GB" sz="3700" dirty="0">
                <a:latin typeface="Aptos Narrow"/>
                <a:ea typeface="Aptos" panose="020B0004020202020204" pitchFamily="34" charset="0"/>
                <a:cs typeface="Aptos" panose="020B0004020202020204" pitchFamily="34" charset="0"/>
              </a:rPr>
              <a:t>I can hear this situation is making you very angry</a:t>
            </a:r>
          </a:p>
          <a:p>
            <a:pPr marL="227965" indent="-227965">
              <a:spcAft>
                <a:spcPts val="800"/>
              </a:spcAft>
            </a:pPr>
            <a:r>
              <a:rPr lang="en-GB" sz="3700" dirty="0">
                <a:latin typeface="Aptos Narrow"/>
                <a:ea typeface="Aptos" panose="020B0004020202020204" pitchFamily="34" charset="0"/>
                <a:cs typeface="Aptos" panose="020B0004020202020204" pitchFamily="34" charset="0"/>
              </a:rPr>
              <a:t>I understand why that would be upsetting / I agree that would be frustrating</a:t>
            </a:r>
          </a:p>
          <a:p>
            <a:pPr marL="227965" indent="-227965">
              <a:spcAft>
                <a:spcPts val="800"/>
              </a:spcAft>
            </a:pPr>
            <a:r>
              <a:rPr lang="en-GB" sz="3700" dirty="0">
                <a:latin typeface="Aptos Narrow"/>
                <a:ea typeface="Aptos" panose="020B0004020202020204" pitchFamily="34" charset="0"/>
                <a:cs typeface="Aptos" panose="020B0004020202020204" pitchFamily="34" charset="0"/>
              </a:rPr>
              <a:t>I understand your position and why you feel strongly about this</a:t>
            </a:r>
          </a:p>
          <a:p>
            <a:pPr marL="227965" indent="-227965">
              <a:spcAft>
                <a:spcPts val="800"/>
              </a:spcAft>
              <a:buNone/>
            </a:pPr>
            <a:r>
              <a:rPr lang="en-GB" sz="5000" b="1" dirty="0">
                <a:latin typeface="Aptos Narrow"/>
                <a:ea typeface="Aptos" panose="020B0004020202020204" pitchFamily="34" charset="0"/>
                <a:cs typeface="Aptos" panose="020B0004020202020204" pitchFamily="34" charset="0"/>
              </a:rPr>
              <a:t>Refocus</a:t>
            </a:r>
            <a:endParaRPr lang="en-GB" sz="5000" dirty="0">
              <a:latin typeface="Aptos Narrow"/>
              <a:ea typeface="Aptos" panose="020B0004020202020204" pitchFamily="34" charset="0"/>
              <a:cs typeface="Aptos" panose="020B0004020202020204" pitchFamily="34" charset="0"/>
            </a:endParaRPr>
          </a:p>
          <a:p>
            <a:pPr marL="227965" indent="-227965">
              <a:spcAft>
                <a:spcPts val="800"/>
              </a:spcAft>
            </a:pPr>
            <a:r>
              <a:rPr lang="en-GB" sz="3700" dirty="0">
                <a:latin typeface="Aptos Narrow"/>
                <a:ea typeface="Aptos" panose="020B0004020202020204" pitchFamily="34" charset="0"/>
                <a:cs typeface="Aptos" panose="020B0004020202020204" pitchFamily="34" charset="0"/>
              </a:rPr>
              <a:t>Let’s look at what we can do today...</a:t>
            </a:r>
          </a:p>
          <a:p>
            <a:pPr marL="227965" indent="-227965">
              <a:spcAft>
                <a:spcPts val="800"/>
              </a:spcAft>
            </a:pPr>
            <a:r>
              <a:rPr lang="en-GB" sz="3700" dirty="0">
                <a:latin typeface="Aptos Narrow"/>
                <a:ea typeface="Aptos" panose="020B0004020202020204" pitchFamily="34" charset="0"/>
                <a:cs typeface="Aptos" panose="020B0004020202020204" pitchFamily="34" charset="0"/>
              </a:rPr>
              <a:t>We can help by.. </a:t>
            </a:r>
          </a:p>
          <a:p>
            <a:pPr marL="227965" indent="-227965">
              <a:spcAft>
                <a:spcPts val="800"/>
              </a:spcAft>
              <a:buNone/>
            </a:pPr>
            <a:r>
              <a:rPr lang="en-GB" sz="5000" b="1" dirty="0">
                <a:latin typeface="Aptos Narrow"/>
                <a:ea typeface="Aptos" panose="020B0004020202020204" pitchFamily="34" charset="0"/>
                <a:cs typeface="Aptos" panose="020B0004020202020204" pitchFamily="34" charset="0"/>
              </a:rPr>
              <a:t>Boundaries</a:t>
            </a:r>
            <a:endParaRPr lang="en-GB" sz="5000" dirty="0">
              <a:latin typeface="Aptos Narrow"/>
              <a:ea typeface="Aptos" panose="020B0004020202020204" pitchFamily="34" charset="0"/>
              <a:cs typeface="Aptos" panose="020B0004020202020204" pitchFamily="34" charset="0"/>
            </a:endParaRPr>
          </a:p>
          <a:p>
            <a:pPr marL="227965" indent="-227965">
              <a:spcAft>
                <a:spcPts val="800"/>
              </a:spcAft>
            </a:pPr>
            <a:r>
              <a:rPr lang="en-GB" sz="3700" dirty="0">
                <a:latin typeface="Aptos Narrow"/>
                <a:ea typeface="Aptos" panose="020B0004020202020204" pitchFamily="34" charset="0"/>
                <a:cs typeface="Aptos" panose="020B0004020202020204" pitchFamily="34" charset="0"/>
              </a:rPr>
              <a:t>We may need to take a break because this conversation is becoming difficult</a:t>
            </a:r>
          </a:p>
          <a:p>
            <a:pPr marL="227965" indent="-227965">
              <a:spcAft>
                <a:spcPts val="800"/>
              </a:spcAft>
            </a:pPr>
            <a:r>
              <a:rPr lang="en-GB" sz="3700" dirty="0">
                <a:latin typeface="Aptos Narrow"/>
                <a:ea typeface="Aptos" panose="020B0004020202020204" pitchFamily="34" charset="0"/>
                <a:cs typeface="Aptos" panose="020B0004020202020204" pitchFamily="34" charset="0"/>
              </a:rPr>
              <a:t>We can’t solve the problem/take this forward while this discussion is distressing you so much.</a:t>
            </a:r>
          </a:p>
          <a:p>
            <a:pPr marL="227965" indent="-227965">
              <a:spcAft>
                <a:spcPts val="800"/>
              </a:spcAft>
            </a:pPr>
            <a:r>
              <a:rPr lang="en-GB" sz="3700" dirty="0">
                <a:latin typeface="Aptos Narrow"/>
                <a:ea typeface="Aptos" panose="020B0004020202020204" pitchFamily="34" charset="0"/>
                <a:cs typeface="Aptos" panose="020B0004020202020204" pitchFamily="34" charset="0"/>
              </a:rPr>
              <a:t>This conversation is becoming unhelpful.  If the shouting doesn’t stop, I’m going to have to end this call.</a:t>
            </a:r>
          </a:p>
          <a:p>
            <a:pPr marL="227965" indent="-227965">
              <a:spcAft>
                <a:spcPts val="800"/>
              </a:spcAft>
            </a:pPr>
            <a:r>
              <a:rPr lang="en-GB" sz="3700" dirty="0">
                <a:latin typeface="Aptos Narrow"/>
                <a:ea typeface="Aptos" panose="020B0004020202020204" pitchFamily="34" charset="0"/>
                <a:cs typeface="Aptos" panose="020B0004020202020204" pitchFamily="34" charset="0"/>
              </a:rPr>
              <a:t>I will end this call as it is not possible to continue, I have explained I would need to do so if the shouting doesn’t stop and it is continuing.</a:t>
            </a:r>
          </a:p>
          <a:p>
            <a:pPr marL="227965" indent="-227965"/>
            <a:endParaRPr lang="en-GB"/>
          </a:p>
        </p:txBody>
      </p:sp>
      <p:sp>
        <p:nvSpPr>
          <p:cNvPr id="5" name="Rectangle 4">
            <a:extLst>
              <a:ext uri="{FF2B5EF4-FFF2-40B4-BE49-F238E27FC236}">
                <a16:creationId xmlns:a16="http://schemas.microsoft.com/office/drawing/2014/main" id="{EF1660B7-BD3C-845E-2B51-3B20B57E33D1}"/>
              </a:ext>
            </a:extLst>
          </p:cNvPr>
          <p:cNvSpPr/>
          <p:nvPr/>
        </p:nvSpPr>
        <p:spPr>
          <a:xfrm>
            <a:off x="2419433" y="506449"/>
            <a:ext cx="7115740" cy="746932"/>
          </a:xfrm>
          <a:prstGeom prst="rect">
            <a:avLst/>
          </a:prstGeom>
          <a:solidFill>
            <a:schemeClr val="accent4"/>
          </a:solidFill>
          <a:ln>
            <a:solidFill>
              <a:srgbClr val="63B0BB"/>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GB" sz="2800" dirty="0">
                <a:solidFill>
                  <a:schemeClr val="bg1"/>
                </a:solidFill>
                <a:latin typeface="Aptos Narrow"/>
              </a:rPr>
              <a:t> </a:t>
            </a:r>
            <a:r>
              <a:rPr lang="en-GB" sz="2800" baseline="0" dirty="0">
                <a:solidFill>
                  <a:schemeClr val="bg1"/>
                </a:solidFill>
                <a:latin typeface="Aptos Narrow"/>
              </a:rPr>
              <a:t>Dealing with Aggression</a:t>
            </a:r>
            <a:r>
              <a:rPr lang="en-GB" sz="2800" dirty="0">
                <a:solidFill>
                  <a:schemeClr val="bg1"/>
                </a:solidFill>
                <a:latin typeface="Aptos Narrow"/>
              </a:rPr>
              <a:t> or Distress</a:t>
            </a:r>
            <a:r>
              <a:rPr lang="en-GB" sz="2800" baseline="0" dirty="0">
                <a:solidFill>
                  <a:schemeClr val="bg1"/>
                </a:solidFill>
                <a:latin typeface="Aptos Narrow"/>
              </a:rPr>
              <a:t> </a:t>
            </a:r>
            <a:r>
              <a:rPr lang="en-GB" sz="2800" dirty="0">
                <a:solidFill>
                  <a:srgbClr val="44546A"/>
                </a:solidFill>
                <a:latin typeface="Aptos Narrow"/>
              </a:rPr>
              <a:t> </a:t>
            </a:r>
            <a:endParaRPr lang="en-GB" sz="2000" dirty="0">
              <a:solidFill>
                <a:schemeClr val="bg1"/>
              </a:solidFill>
              <a:latin typeface="Aptos Narrow"/>
              <a:ea typeface="Calibri" panose="020F0502020204030204"/>
              <a:cs typeface="Calibri" panose="020F0502020204030204"/>
            </a:endParaRPr>
          </a:p>
        </p:txBody>
      </p:sp>
    </p:spTree>
    <p:extLst>
      <p:ext uri="{BB962C8B-B14F-4D97-AF65-F5344CB8AC3E}">
        <p14:creationId xmlns:p14="http://schemas.microsoft.com/office/powerpoint/2010/main" val="34268811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7A5AF6-F4BF-92F7-6064-8BE54AE5CE5B}"/>
              </a:ext>
            </a:extLst>
          </p:cNvPr>
          <p:cNvSpPr>
            <a:spLocks noGrp="1"/>
          </p:cNvSpPr>
          <p:nvPr>
            <p:ph idx="1"/>
          </p:nvPr>
        </p:nvSpPr>
        <p:spPr>
          <a:xfrm>
            <a:off x="2036499" y="1521357"/>
            <a:ext cx="10014538" cy="5183066"/>
          </a:xfrm>
        </p:spPr>
        <p:txBody>
          <a:bodyPr vert="horz" lIns="91440" tIns="45720" rIns="91440" bIns="45720" rtlCol="0" anchor="t">
            <a:normAutofit fontScale="62500" lnSpcReduction="20000"/>
          </a:bodyPr>
          <a:lstStyle/>
          <a:p>
            <a:pPr marL="0" indent="0">
              <a:spcAft>
                <a:spcPts val="800"/>
              </a:spcAft>
              <a:buNone/>
            </a:pPr>
            <a:r>
              <a:rPr lang="en-GB" sz="3600" b="1">
                <a:latin typeface="Aptos Narrow" panose="020B0004020202020204" pitchFamily="34" charset="0"/>
              </a:rPr>
              <a:t>Acknowledge</a:t>
            </a:r>
          </a:p>
          <a:p>
            <a:pPr marL="227965" indent="-227965">
              <a:spcAft>
                <a:spcPts val="800"/>
              </a:spcAft>
            </a:pPr>
            <a:r>
              <a:rPr lang="en-GB">
                <a:latin typeface="Aptos Narrow"/>
                <a:cs typeface="Arial"/>
              </a:rPr>
              <a:t>We are now going round in circles. </a:t>
            </a:r>
          </a:p>
          <a:p>
            <a:pPr marL="227965" indent="-227965">
              <a:spcAft>
                <a:spcPts val="800"/>
              </a:spcAft>
            </a:pPr>
            <a:r>
              <a:rPr lang="en-GB">
                <a:latin typeface="Aptos Narrow"/>
                <a:cs typeface="Arial"/>
              </a:rPr>
              <a:t>The conversation isn’t productive/ we aren’t making any progress </a:t>
            </a:r>
          </a:p>
          <a:p>
            <a:pPr marL="227965" indent="-227965">
              <a:spcAft>
                <a:spcPts val="800"/>
              </a:spcAft>
            </a:pPr>
            <a:r>
              <a:rPr lang="en-GB">
                <a:latin typeface="Aptos Narrow"/>
                <a:cs typeface="Arial"/>
              </a:rPr>
              <a:t>We are covering the same ground</a:t>
            </a:r>
          </a:p>
          <a:p>
            <a:pPr marL="0" indent="0">
              <a:spcAft>
                <a:spcPts val="800"/>
              </a:spcAft>
              <a:buNone/>
            </a:pPr>
            <a:r>
              <a:rPr lang="en-GB" sz="3600" b="1">
                <a:latin typeface="Aptos Narrow" panose="020B0004020202020204" pitchFamily="34" charset="0"/>
              </a:rPr>
              <a:t>Refocus </a:t>
            </a:r>
          </a:p>
          <a:p>
            <a:pPr marL="227965" indent="-227965">
              <a:spcAft>
                <a:spcPts val="800"/>
              </a:spcAft>
            </a:pPr>
            <a:r>
              <a:rPr lang="en-GB">
                <a:latin typeface="Aptos Narrow"/>
                <a:cs typeface="Arial"/>
              </a:rPr>
              <a:t>Let me clarify / Let me summarise / Let me recap</a:t>
            </a:r>
          </a:p>
          <a:p>
            <a:pPr marL="227965" indent="-227965">
              <a:spcAft>
                <a:spcPts val="800"/>
              </a:spcAft>
            </a:pPr>
            <a:r>
              <a:rPr lang="en-GB">
                <a:latin typeface="Aptos Narrow"/>
                <a:cs typeface="Arial"/>
              </a:rPr>
              <a:t>I would like to ask you some questions</a:t>
            </a:r>
          </a:p>
          <a:p>
            <a:pPr marL="227965" indent="-227965">
              <a:spcAft>
                <a:spcPts val="800"/>
              </a:spcAft>
            </a:pPr>
            <a:r>
              <a:rPr lang="en-GB">
                <a:latin typeface="Aptos Narrow"/>
                <a:cs typeface="Arial"/>
              </a:rPr>
              <a:t>Let’s focus on how we can take this forward</a:t>
            </a:r>
          </a:p>
          <a:p>
            <a:pPr marL="0" indent="0">
              <a:spcAft>
                <a:spcPts val="800"/>
              </a:spcAft>
              <a:buNone/>
            </a:pPr>
            <a:r>
              <a:rPr lang="en-GB" sz="3600" b="1">
                <a:latin typeface="Aptos Narrow"/>
                <a:cs typeface="Arial"/>
              </a:rPr>
              <a:t>Boundaries</a:t>
            </a:r>
            <a:endParaRPr lang="en-GB" sz="3600">
              <a:latin typeface="Aptos Narrow" panose="020B0004020202020204" pitchFamily="34" charset="0"/>
            </a:endParaRPr>
          </a:p>
          <a:p>
            <a:pPr marL="227965" indent="-227965">
              <a:spcAft>
                <a:spcPts val="800"/>
              </a:spcAft>
            </a:pPr>
            <a:r>
              <a:rPr lang="en-GB">
                <a:latin typeface="Aptos Narrow"/>
                <a:cs typeface="Arial"/>
              </a:rPr>
              <a:t>We are now repeating ourselves again and that’s not moving things forward. I need to now go and ... note what we’ve agreed / send you information / make enquiries</a:t>
            </a:r>
          </a:p>
          <a:p>
            <a:pPr marL="227965" indent="-227965">
              <a:spcAft>
                <a:spcPts val="800"/>
              </a:spcAft>
            </a:pPr>
            <a:r>
              <a:rPr lang="en-GB">
                <a:latin typeface="Aptos Narrow"/>
                <a:cs typeface="Arial"/>
              </a:rPr>
              <a:t>It would be really helpful if you could put this in writing for us. We don’t need all the detail, and you may find summarising or using bullet points helps you to highlight the key points you want us to consider. </a:t>
            </a:r>
          </a:p>
          <a:p>
            <a:pPr marL="227965" indent="-227965"/>
            <a:endParaRPr lang="en-GB"/>
          </a:p>
        </p:txBody>
      </p:sp>
      <p:sp>
        <p:nvSpPr>
          <p:cNvPr id="4" name="Rectangle 3">
            <a:extLst>
              <a:ext uri="{FF2B5EF4-FFF2-40B4-BE49-F238E27FC236}">
                <a16:creationId xmlns:a16="http://schemas.microsoft.com/office/drawing/2014/main" id="{9CEB4EAB-341B-AD28-D9EE-F98DF69B179F}"/>
              </a:ext>
            </a:extLst>
          </p:cNvPr>
          <p:cNvSpPr/>
          <p:nvPr/>
        </p:nvSpPr>
        <p:spPr>
          <a:xfrm>
            <a:off x="2419433" y="506449"/>
            <a:ext cx="7115740" cy="746932"/>
          </a:xfrm>
          <a:prstGeom prst="rect">
            <a:avLst/>
          </a:prstGeom>
          <a:solidFill>
            <a:srgbClr val="1B3D6D"/>
          </a:solidFill>
          <a:ln>
            <a:solidFill>
              <a:srgbClr val="63B0BB"/>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GB" sz="2800" dirty="0">
                <a:solidFill>
                  <a:schemeClr val="bg1"/>
                </a:solidFill>
                <a:latin typeface="Aptos Narrow"/>
              </a:rPr>
              <a:t> Going round in circles</a:t>
            </a:r>
            <a:r>
              <a:rPr lang="en-GB" sz="2800" baseline="0" dirty="0">
                <a:solidFill>
                  <a:schemeClr val="bg1"/>
                </a:solidFill>
                <a:latin typeface="Aptos Narrow"/>
              </a:rPr>
              <a:t> </a:t>
            </a:r>
            <a:r>
              <a:rPr lang="en-GB" sz="2800" dirty="0">
                <a:solidFill>
                  <a:srgbClr val="44546A"/>
                </a:solidFill>
                <a:latin typeface="Aptos Narrow"/>
              </a:rPr>
              <a:t> </a:t>
            </a:r>
            <a:endParaRPr lang="en-GB" sz="2000" dirty="0">
              <a:solidFill>
                <a:schemeClr val="bg1"/>
              </a:solidFill>
              <a:latin typeface="Aptos Narrow"/>
              <a:ea typeface="Calibri" panose="020F0502020204030204"/>
              <a:cs typeface="Calibri" panose="020F0502020204030204"/>
            </a:endParaRPr>
          </a:p>
        </p:txBody>
      </p:sp>
    </p:spTree>
    <p:extLst>
      <p:ext uri="{BB962C8B-B14F-4D97-AF65-F5344CB8AC3E}">
        <p14:creationId xmlns:p14="http://schemas.microsoft.com/office/powerpoint/2010/main" val="29584618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6CEA45-FB0D-1731-8A59-0468A5372D64}"/>
              </a:ext>
            </a:extLst>
          </p:cNvPr>
          <p:cNvSpPr>
            <a:spLocks noGrp="1"/>
          </p:cNvSpPr>
          <p:nvPr>
            <p:ph idx="1"/>
          </p:nvPr>
        </p:nvSpPr>
        <p:spPr>
          <a:xfrm>
            <a:off x="1972781" y="1417919"/>
            <a:ext cx="9472749" cy="4351338"/>
          </a:xfrm>
        </p:spPr>
        <p:txBody>
          <a:bodyPr vert="horz" lIns="91440" tIns="45720" rIns="91440" bIns="45720" rtlCol="0" anchor="t">
            <a:noAutofit/>
          </a:bodyPr>
          <a:lstStyle/>
          <a:p>
            <a:pPr marL="0" indent="0">
              <a:spcAft>
                <a:spcPts val="800"/>
              </a:spcAft>
              <a:buNone/>
            </a:pPr>
            <a:r>
              <a:rPr lang="en-GB" sz="2000" b="1">
                <a:latin typeface="Aptos Narrow"/>
                <a:cs typeface="Arial"/>
              </a:rPr>
              <a:t>Acknowledge</a:t>
            </a:r>
            <a:endParaRPr lang="en-GB" sz="2000" b="1" err="1">
              <a:latin typeface="Aptos Narrow"/>
            </a:endParaRPr>
          </a:p>
          <a:p>
            <a:pPr marL="227965" indent="-227965">
              <a:spcAft>
                <a:spcPts val="800"/>
              </a:spcAft>
            </a:pPr>
            <a:r>
              <a:rPr lang="en-GB" sz="1800">
                <a:latin typeface="Aptos"/>
                <a:cs typeface="Arial"/>
              </a:rPr>
              <a:t>I know how important this matter is to you. </a:t>
            </a:r>
          </a:p>
          <a:p>
            <a:pPr marL="0" indent="0">
              <a:spcAft>
                <a:spcPts val="800"/>
              </a:spcAft>
              <a:buNone/>
            </a:pPr>
            <a:r>
              <a:rPr lang="en-GB" sz="1800" b="1">
                <a:latin typeface="Aptos"/>
                <a:cs typeface="Arial"/>
              </a:rPr>
              <a:t>Refocus</a:t>
            </a:r>
          </a:p>
          <a:p>
            <a:pPr marL="227965" indent="-227965"/>
            <a:r>
              <a:rPr lang="en-GB" sz="1800">
                <a:latin typeface="Aptos"/>
                <a:cs typeface="Arial"/>
              </a:rPr>
              <a:t>I understand that you have also spoken to my colleagues about this matter recently. We have all given you the same advice, and that advice still stands.</a:t>
            </a:r>
          </a:p>
          <a:p>
            <a:pPr marL="0" indent="0">
              <a:buNone/>
            </a:pPr>
            <a:r>
              <a:rPr lang="en-GB" sz="1800" b="1">
                <a:latin typeface="Aptos"/>
                <a:cs typeface="Arial"/>
              </a:rPr>
              <a:t>Boundaries </a:t>
            </a:r>
          </a:p>
          <a:p>
            <a:pPr marL="227965" indent="-227965"/>
            <a:r>
              <a:rPr lang="en-GB" sz="1800">
                <a:latin typeface="Aptos"/>
                <a:cs typeface="Arial"/>
              </a:rPr>
              <a:t>Can we agree that if you have any further questions that you contact me directly as I am dealing with this matter.</a:t>
            </a:r>
            <a:endParaRPr lang="en-GB"/>
          </a:p>
          <a:p>
            <a:pPr marL="227965" indent="-227965"/>
            <a:r>
              <a:rPr lang="en-GB" sz="1800">
                <a:latin typeface="Aptos"/>
                <a:cs typeface="Arial"/>
              </a:rPr>
              <a:t>I do need some time and space now to progress my consideration of the complaint. If I need anything further from you, I will be in touch. </a:t>
            </a:r>
          </a:p>
          <a:p>
            <a:pPr marL="0" indent="0">
              <a:buNone/>
            </a:pPr>
            <a:endParaRPr lang="en-GB" sz="1800" b="1">
              <a:latin typeface="Aptos"/>
              <a:cs typeface="Arial"/>
            </a:endParaRPr>
          </a:p>
          <a:p>
            <a:pPr marL="0" indent="0">
              <a:buNone/>
            </a:pPr>
            <a:r>
              <a:rPr lang="en-GB" sz="1800" b="1">
                <a:latin typeface="Aptos"/>
                <a:cs typeface="Arial"/>
              </a:rPr>
              <a:t>Top tip: discuss with colleagues to identify persistent communication and to ensure a consistent approach. </a:t>
            </a:r>
            <a:endParaRPr lang="en-GB" sz="1800">
              <a:latin typeface="Aptos"/>
            </a:endParaRPr>
          </a:p>
        </p:txBody>
      </p:sp>
      <p:sp>
        <p:nvSpPr>
          <p:cNvPr id="5" name="Rectangle 4">
            <a:extLst>
              <a:ext uri="{FF2B5EF4-FFF2-40B4-BE49-F238E27FC236}">
                <a16:creationId xmlns:a16="http://schemas.microsoft.com/office/drawing/2014/main" id="{ADF51319-26CC-167D-A261-8F459A961A2E}"/>
              </a:ext>
            </a:extLst>
          </p:cNvPr>
          <p:cNvSpPr/>
          <p:nvPr/>
        </p:nvSpPr>
        <p:spPr>
          <a:xfrm>
            <a:off x="2213815" y="566925"/>
            <a:ext cx="7768882" cy="650168"/>
          </a:xfrm>
          <a:prstGeom prst="rect">
            <a:avLst/>
          </a:prstGeom>
          <a:solidFill>
            <a:srgbClr val="63B0BB"/>
          </a:solidFill>
          <a:ln>
            <a:solidFill>
              <a:srgbClr val="63B0BB"/>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800" dirty="0">
                <a:solidFill>
                  <a:schemeClr val="bg1"/>
                </a:solidFill>
                <a:latin typeface="Aptos Narrow"/>
              </a:rPr>
              <a:t>Persistent Communication</a:t>
            </a:r>
            <a:r>
              <a:rPr lang="en-GB" sz="2800" baseline="0" dirty="0">
                <a:solidFill>
                  <a:schemeClr val="bg1"/>
                </a:solidFill>
                <a:latin typeface="Aptos Narrow"/>
              </a:rPr>
              <a:t> </a:t>
            </a:r>
            <a:endParaRPr lang="en-GB" sz="2000">
              <a:solidFill>
                <a:schemeClr val="bg1"/>
              </a:solidFill>
              <a:latin typeface="Aptos Narrow"/>
              <a:ea typeface="Calibri" panose="020F0502020204030204"/>
              <a:cs typeface="Calibri" panose="020F0502020204030204"/>
            </a:endParaRPr>
          </a:p>
        </p:txBody>
      </p:sp>
    </p:spTree>
    <p:extLst>
      <p:ext uri="{BB962C8B-B14F-4D97-AF65-F5344CB8AC3E}">
        <p14:creationId xmlns:p14="http://schemas.microsoft.com/office/powerpoint/2010/main" val="12024810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1B4889-B96B-8BAF-7114-0FCB54975FDC}"/>
              </a:ext>
            </a:extLst>
          </p:cNvPr>
          <p:cNvSpPr>
            <a:spLocks noGrp="1"/>
          </p:cNvSpPr>
          <p:nvPr>
            <p:ph idx="1"/>
          </p:nvPr>
        </p:nvSpPr>
        <p:spPr>
          <a:xfrm>
            <a:off x="1981635" y="1734700"/>
            <a:ext cx="9932997" cy="5108934"/>
          </a:xfrm>
        </p:spPr>
        <p:txBody>
          <a:bodyPr vert="horz" lIns="91440" tIns="45720" rIns="91440" bIns="45720" rtlCol="0" anchor="t">
            <a:normAutofit fontScale="62500" lnSpcReduction="20000"/>
          </a:bodyPr>
          <a:lstStyle/>
          <a:p>
            <a:pPr marL="0" indent="0">
              <a:spcAft>
                <a:spcPts val="800"/>
              </a:spcAft>
              <a:buNone/>
            </a:pPr>
            <a:r>
              <a:rPr lang="en-GB" sz="3600" b="1">
                <a:latin typeface="Aptos Narrow" panose="020B0004020202020204" pitchFamily="34" charset="0"/>
              </a:rPr>
              <a:t>Telephone Contact</a:t>
            </a:r>
          </a:p>
          <a:p>
            <a:pPr marL="227965" indent="-227965">
              <a:spcAft>
                <a:spcPts val="800"/>
              </a:spcAft>
            </a:pPr>
            <a:r>
              <a:rPr lang="en-GB">
                <a:latin typeface="Aptos Narrow"/>
                <a:cs typeface="Arial"/>
              </a:rPr>
              <a:t>Let’s focus on some of the key points. I would like to ask you some quick questions that you can answer yes or no to help us concentrate on those. </a:t>
            </a:r>
          </a:p>
          <a:p>
            <a:pPr marL="227965" indent="-227965">
              <a:spcAft>
                <a:spcPts val="800"/>
              </a:spcAft>
            </a:pPr>
            <a:r>
              <a:rPr lang="en-GB">
                <a:latin typeface="Aptos Narrow"/>
                <a:cs typeface="Arial"/>
              </a:rPr>
              <a:t>I would like to help us move forward by concentrating on areas where we can help. I know this is part of a bigger picture and I will make sure I ask questions that help us get all the information we need.  </a:t>
            </a:r>
          </a:p>
          <a:p>
            <a:pPr marL="0" indent="0">
              <a:spcAft>
                <a:spcPts val="800"/>
              </a:spcAft>
              <a:buNone/>
            </a:pPr>
            <a:r>
              <a:rPr lang="en-GB" sz="3600" b="1">
                <a:latin typeface="Aptos Narrow" panose="020B0004020202020204" pitchFamily="34" charset="0"/>
              </a:rPr>
              <a:t>Email Contact</a:t>
            </a:r>
          </a:p>
          <a:p>
            <a:pPr marL="0" indent="0">
              <a:spcAft>
                <a:spcPts val="800"/>
              </a:spcAft>
              <a:buNone/>
            </a:pPr>
            <a:r>
              <a:rPr lang="en-GB">
                <a:latin typeface="Aptos Narrow"/>
                <a:ea typeface="Calibri"/>
                <a:cs typeface="Times New Roman"/>
              </a:rPr>
              <a:t>We have received in excess of ** emails from you.</a:t>
            </a:r>
          </a:p>
          <a:p>
            <a:pPr marL="0" indent="0">
              <a:buNone/>
            </a:pPr>
            <a:r>
              <a:rPr lang="en-GB">
                <a:latin typeface="Aptos Narrow"/>
                <a:ea typeface="Calibri"/>
                <a:cs typeface="Times New Roman"/>
              </a:rPr>
              <a:t>Please do not send any further emails today. It is taking time away from considering and responding to existing emails that we already have from you.  We do not intend to respond to the emails that you have sent to this email address individually.   </a:t>
            </a:r>
          </a:p>
          <a:p>
            <a:pPr marL="0" indent="0">
              <a:buNone/>
            </a:pPr>
            <a:r>
              <a:rPr lang="en-GB">
                <a:latin typeface="Aptos Narrow"/>
                <a:ea typeface="Calibri"/>
                <a:cs typeface="Times New Roman"/>
              </a:rPr>
              <a:t>Please find our Engagement Policy  which explains how we will interact with people. We would like to draw your attention to the section on </a:t>
            </a:r>
            <a:r>
              <a:rPr lang="en-GB" b="1">
                <a:latin typeface="Aptos Narrow"/>
                <a:ea typeface="Calibri"/>
                <a:cs typeface="Times New Roman"/>
              </a:rPr>
              <a:t>Levels of Contact</a:t>
            </a:r>
            <a:r>
              <a:rPr lang="en-GB">
                <a:latin typeface="Aptos Narrow"/>
                <a:ea typeface="Calibri"/>
                <a:cs typeface="Times New Roman"/>
              </a:rPr>
              <a:t>.</a:t>
            </a:r>
          </a:p>
          <a:p>
            <a:pPr marL="0" indent="0">
              <a:buNone/>
            </a:pPr>
            <a:r>
              <a:rPr lang="en-GB">
                <a:latin typeface="Aptos Narrow"/>
                <a:ea typeface="Calibri"/>
                <a:cs typeface="Times New Roman"/>
              </a:rPr>
              <a:t>We feel that the level of contact from yourself via email has become unacceptable and we are requesting that you refrain from sending excessive amounts of emails to our office. If you continue to do so we will look to restrict direct email contact with our office.</a:t>
            </a:r>
          </a:p>
          <a:p>
            <a:pPr marL="227965" indent="-227965"/>
            <a:endParaRPr lang="en-GB"/>
          </a:p>
        </p:txBody>
      </p:sp>
      <p:sp>
        <p:nvSpPr>
          <p:cNvPr id="4" name="Rectangle 3">
            <a:extLst>
              <a:ext uri="{FF2B5EF4-FFF2-40B4-BE49-F238E27FC236}">
                <a16:creationId xmlns:a16="http://schemas.microsoft.com/office/drawing/2014/main" id="{EF5997B8-5B2A-9B96-4148-EFCA8B29C1A6}"/>
              </a:ext>
            </a:extLst>
          </p:cNvPr>
          <p:cNvSpPr/>
          <p:nvPr/>
        </p:nvSpPr>
        <p:spPr>
          <a:xfrm>
            <a:off x="2419433" y="506449"/>
            <a:ext cx="7115740" cy="746932"/>
          </a:xfrm>
          <a:prstGeom prst="rect">
            <a:avLst/>
          </a:prstGeom>
          <a:solidFill>
            <a:schemeClr val="accent4"/>
          </a:solidFill>
          <a:ln>
            <a:solidFill>
              <a:srgbClr val="63B0BB"/>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GB" sz="2800" dirty="0">
                <a:solidFill>
                  <a:schemeClr val="bg1"/>
                </a:solidFill>
                <a:latin typeface="Aptos Narrow"/>
              </a:rPr>
              <a:t> Too much information</a:t>
            </a:r>
            <a:r>
              <a:rPr lang="en-GB" sz="2800" baseline="0" dirty="0">
                <a:solidFill>
                  <a:schemeClr val="bg1"/>
                </a:solidFill>
                <a:latin typeface="Aptos Narrow"/>
              </a:rPr>
              <a:t> </a:t>
            </a:r>
            <a:r>
              <a:rPr lang="en-GB" sz="2800" dirty="0">
                <a:solidFill>
                  <a:srgbClr val="44546A"/>
                </a:solidFill>
                <a:latin typeface="Aptos Narrow"/>
              </a:rPr>
              <a:t> </a:t>
            </a:r>
            <a:endParaRPr lang="en-GB" sz="2000" dirty="0">
              <a:solidFill>
                <a:schemeClr val="bg1"/>
              </a:solidFill>
              <a:latin typeface="Aptos Narrow"/>
              <a:ea typeface="Calibri" panose="020F0502020204030204"/>
              <a:cs typeface="Calibri" panose="020F0502020204030204"/>
            </a:endParaRPr>
          </a:p>
        </p:txBody>
      </p:sp>
    </p:spTree>
    <p:extLst>
      <p:ext uri="{BB962C8B-B14F-4D97-AF65-F5344CB8AC3E}">
        <p14:creationId xmlns:p14="http://schemas.microsoft.com/office/powerpoint/2010/main" val="33718755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B40205-B682-9EBB-9A08-EAD7E9CE79D4}"/>
              </a:ext>
            </a:extLst>
          </p:cNvPr>
          <p:cNvSpPr>
            <a:spLocks noGrp="1"/>
          </p:cNvSpPr>
          <p:nvPr>
            <p:ph idx="1"/>
          </p:nvPr>
        </p:nvSpPr>
        <p:spPr>
          <a:xfrm>
            <a:off x="2109651" y="1634876"/>
            <a:ext cx="9704397" cy="4947854"/>
          </a:xfrm>
        </p:spPr>
        <p:txBody>
          <a:bodyPr vert="horz" lIns="91440" tIns="45720" rIns="91440" bIns="45720" rtlCol="0" anchor="t">
            <a:normAutofit/>
          </a:bodyPr>
          <a:lstStyle/>
          <a:p>
            <a:pPr marL="0" indent="0">
              <a:spcAft>
                <a:spcPts val="800"/>
              </a:spcAft>
              <a:buNone/>
            </a:pPr>
            <a:r>
              <a:rPr lang="en-GB" sz="2300" b="1" dirty="0">
                <a:latin typeface="Aptos Narrow"/>
                <a:cs typeface="Arial"/>
              </a:rPr>
              <a:t>Communication is Key </a:t>
            </a:r>
          </a:p>
          <a:p>
            <a:pPr marL="227965" indent="-227965"/>
            <a:r>
              <a:rPr lang="en-GB" sz="1800" dirty="0">
                <a:latin typeface="Aptos Narrow"/>
                <a:cs typeface="Arial"/>
              </a:rPr>
              <a:t>Know what support is available  –  mangers for escalation, colleagues for debrief </a:t>
            </a:r>
          </a:p>
          <a:p>
            <a:pPr marL="227965" indent="-227965"/>
            <a:r>
              <a:rPr lang="en-GB" sz="1800" dirty="0">
                <a:latin typeface="Aptos Narrow"/>
                <a:cs typeface="Arial"/>
              </a:rPr>
              <a:t>Communicate with colleagues to contain and manage incidents </a:t>
            </a:r>
          </a:p>
          <a:p>
            <a:pPr marL="227965" indent="-227965"/>
            <a:r>
              <a:rPr lang="en-GB" sz="1800" dirty="0">
                <a:latin typeface="Aptos Narrow"/>
                <a:cs typeface="Arial"/>
              </a:rPr>
              <a:t>Share experiences and learning at team meetings </a:t>
            </a:r>
          </a:p>
          <a:p>
            <a:pPr marL="0" indent="0">
              <a:buNone/>
            </a:pPr>
            <a:r>
              <a:rPr lang="en-GB" sz="2300" b="1" dirty="0">
                <a:latin typeface="Aptos Narrow"/>
                <a:cs typeface="Arial"/>
              </a:rPr>
              <a:t>Resources and Tools</a:t>
            </a:r>
            <a:endParaRPr lang="en-GB" sz="2300" dirty="0">
              <a:latin typeface="Aptos Narrow"/>
              <a:cs typeface="Arial"/>
            </a:endParaRPr>
          </a:p>
          <a:p>
            <a:pPr marL="227965" indent="-227965"/>
            <a:r>
              <a:rPr lang="en-GB" sz="1800" dirty="0">
                <a:latin typeface="Aptos Narrow"/>
                <a:cs typeface="Arial"/>
              </a:rPr>
              <a:t>Developing guidance to support implementation of engagement policy</a:t>
            </a:r>
          </a:p>
          <a:p>
            <a:pPr marL="227965" indent="-227965"/>
            <a:r>
              <a:rPr lang="en-GB" sz="1800" dirty="0">
                <a:latin typeface="Aptos Narrow"/>
                <a:cs typeface="Arial"/>
              </a:rPr>
              <a:t>Technology  – alerts on case management system, call recording for reflection   </a:t>
            </a:r>
          </a:p>
          <a:p>
            <a:pPr marL="0" indent="0">
              <a:spcAft>
                <a:spcPts val="800"/>
              </a:spcAft>
              <a:buNone/>
            </a:pPr>
            <a:r>
              <a:rPr lang="en-GB" sz="2300" b="1" dirty="0">
                <a:latin typeface="Aptos Narrow"/>
                <a:cs typeface="Arial"/>
              </a:rPr>
              <a:t>Wellbeing </a:t>
            </a:r>
          </a:p>
          <a:p>
            <a:pPr marL="227965" indent="-227965">
              <a:spcAft>
                <a:spcPts val="800"/>
              </a:spcAft>
            </a:pPr>
            <a:r>
              <a:rPr lang="en-GB" sz="1800" dirty="0">
                <a:latin typeface="Aptos Narrow"/>
                <a:cs typeface="Arial"/>
              </a:rPr>
              <a:t>Foster a supportive culture where people have autonomy to make a judgement on what they need - taking a break, getting fresh air, doing a different task for the rest of the day </a:t>
            </a:r>
          </a:p>
          <a:p>
            <a:pPr marL="227965" indent="-227965"/>
            <a:endParaRPr lang="en-GB"/>
          </a:p>
        </p:txBody>
      </p:sp>
      <p:sp>
        <p:nvSpPr>
          <p:cNvPr id="4" name="Rectangle 3">
            <a:extLst>
              <a:ext uri="{FF2B5EF4-FFF2-40B4-BE49-F238E27FC236}">
                <a16:creationId xmlns:a16="http://schemas.microsoft.com/office/drawing/2014/main" id="{4D11BEAE-0B5D-292A-EA6F-4F87CFF74152}"/>
              </a:ext>
            </a:extLst>
          </p:cNvPr>
          <p:cNvSpPr/>
          <p:nvPr/>
        </p:nvSpPr>
        <p:spPr>
          <a:xfrm>
            <a:off x="2419433" y="506449"/>
            <a:ext cx="7115740" cy="746932"/>
          </a:xfrm>
          <a:prstGeom prst="rect">
            <a:avLst/>
          </a:prstGeom>
          <a:solidFill>
            <a:srgbClr val="1B3D6D"/>
          </a:solidFill>
          <a:ln>
            <a:solidFill>
              <a:srgbClr val="63B0BB"/>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GB" sz="2800" dirty="0">
                <a:solidFill>
                  <a:schemeClr val="bg1"/>
                </a:solidFill>
                <a:latin typeface="Aptos Narrow"/>
              </a:rPr>
              <a:t> Looking after yourself and others</a:t>
            </a:r>
            <a:endParaRPr lang="en-GB" sz="2800" dirty="0">
              <a:solidFill>
                <a:schemeClr val="bg1"/>
              </a:solidFill>
              <a:latin typeface="Aptos Narrow"/>
              <a:ea typeface="Calibri" panose="020F0502020204030204"/>
              <a:cs typeface="Calibri" panose="020F0502020204030204"/>
            </a:endParaRPr>
          </a:p>
        </p:txBody>
      </p:sp>
    </p:spTree>
    <p:extLst>
      <p:ext uri="{BB962C8B-B14F-4D97-AF65-F5344CB8AC3E}">
        <p14:creationId xmlns:p14="http://schemas.microsoft.com/office/powerpoint/2010/main" val="1405213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C055DD-E844-8A79-2886-F4C8778C5628}"/>
            </a:ext>
          </a:extLst>
        </p:cNvPr>
        <p:cNvGrpSpPr/>
        <p:nvPr/>
      </p:nvGrpSpPr>
      <p:grpSpPr>
        <a:xfrm>
          <a:off x="0" y="0"/>
          <a:ext cx="0" cy="0"/>
          <a:chOff x="0" y="0"/>
          <a:chExt cx="0" cy="0"/>
        </a:xfrm>
      </p:grpSpPr>
      <p:sp>
        <p:nvSpPr>
          <p:cNvPr id="5" name="Content Placeholder 2">
            <a:extLst>
              <a:ext uri="{FF2B5EF4-FFF2-40B4-BE49-F238E27FC236}">
                <a16:creationId xmlns:a16="http://schemas.microsoft.com/office/drawing/2014/main" id="{3373EA80-477D-6965-7371-66CFA5A5E8E0}"/>
              </a:ext>
            </a:extLst>
          </p:cNvPr>
          <p:cNvSpPr txBox="1">
            <a:spLocks/>
          </p:cNvSpPr>
          <p:nvPr/>
        </p:nvSpPr>
        <p:spPr>
          <a:xfrm>
            <a:off x="2062759" y="1721967"/>
            <a:ext cx="9704397" cy="4243085"/>
          </a:xfrm>
          <a:prstGeom prst="rect">
            <a:avLst/>
          </a:prstGeom>
        </p:spPr>
        <p:txBody>
          <a:bodyPr vert="horz" lIns="91440" tIns="45720" rIns="91440" bIns="45720" rtlCol="0" anchor="t">
            <a:normAutofit/>
          </a:bodyPr>
          <a:lstStyle>
            <a:lvl1pPr marL="228594" indent="-228594" algn="l" defTabSz="914377" rtl="0" eaLnBrk="1" latinLnBrk="0" hangingPunct="1">
              <a:lnSpc>
                <a:spcPct val="90000"/>
              </a:lnSpc>
              <a:spcBef>
                <a:spcPts val="1000"/>
              </a:spcBef>
              <a:spcAft>
                <a:spcPts val="400"/>
              </a:spcAft>
              <a:buFont typeface="Arial" panose="020B0604020202020204" pitchFamily="34" charset="0"/>
              <a:buChar char="•"/>
              <a:defRPr sz="2800" kern="1200">
                <a:solidFill>
                  <a:schemeClr val="tx2"/>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rgbClr val="1B3D6D"/>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rgbClr val="1B3D6D"/>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rgbClr val="1B3D6D"/>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rgbClr val="1B3D6D"/>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800"/>
              </a:spcAft>
              <a:buNone/>
            </a:pPr>
            <a:r>
              <a:rPr lang="en-GB" sz="1800">
                <a:latin typeface="Aptos"/>
                <a:cs typeface="Arial"/>
              </a:rPr>
              <a:t>Staff should be empowered to end a call if it is making them distressed or uncomfortable. </a:t>
            </a:r>
          </a:p>
          <a:p>
            <a:pPr marL="0" indent="0">
              <a:spcAft>
                <a:spcPts val="800"/>
              </a:spcAft>
              <a:buNone/>
            </a:pPr>
            <a:r>
              <a:rPr lang="en-GB" sz="1800">
                <a:latin typeface="Aptos"/>
                <a:cs typeface="Arial"/>
              </a:rPr>
              <a:t>Equally, if communication is having a long-term, negative impact on staff or on the management of workload, then most organisations will have a policy to manage or restrict contact. </a:t>
            </a:r>
          </a:p>
          <a:p>
            <a:pPr marL="0" indent="0">
              <a:spcAft>
                <a:spcPts val="800"/>
              </a:spcAft>
              <a:buNone/>
            </a:pPr>
            <a:r>
              <a:rPr lang="en-GB" sz="1800">
                <a:latin typeface="Aptos"/>
                <a:cs typeface="Arial"/>
              </a:rPr>
              <a:t>Our top tips:</a:t>
            </a:r>
          </a:p>
          <a:p>
            <a:pPr marL="227965" indent="-227965">
              <a:spcAft>
                <a:spcPts val="800"/>
              </a:spcAft>
            </a:pPr>
            <a:r>
              <a:rPr lang="en-GB" sz="1800" b="1">
                <a:latin typeface="Aptos"/>
                <a:cs typeface="Arial"/>
              </a:rPr>
              <a:t>FAMILIARISE: before implementing your policies, make sure you are familiar with them.</a:t>
            </a:r>
          </a:p>
          <a:p>
            <a:pPr marL="227965" indent="-227965">
              <a:spcAft>
                <a:spcPts val="800"/>
              </a:spcAft>
            </a:pPr>
            <a:r>
              <a:rPr lang="en-GB" sz="1800" b="1">
                <a:latin typeface="Aptos"/>
                <a:cs typeface="Arial"/>
              </a:rPr>
              <a:t>ADVISE: give due warning where appropriate. </a:t>
            </a:r>
          </a:p>
          <a:p>
            <a:pPr marL="227965" indent="-227965">
              <a:spcAft>
                <a:spcPts val="800"/>
              </a:spcAft>
            </a:pPr>
            <a:r>
              <a:rPr lang="en-GB" sz="1800" b="1">
                <a:latin typeface="Aptos"/>
                <a:cs typeface="Arial"/>
              </a:rPr>
              <a:t>RECORD: ensure you record your decision.</a:t>
            </a:r>
          </a:p>
          <a:p>
            <a:pPr marL="227965" indent="-227965">
              <a:spcAft>
                <a:spcPts val="800"/>
              </a:spcAft>
            </a:pPr>
            <a:r>
              <a:rPr lang="en-GB" sz="1800" b="1">
                <a:latin typeface="Aptos"/>
                <a:cs typeface="Arial"/>
              </a:rPr>
              <a:t>REVIEW: review the position at the appropriate level and intervals.</a:t>
            </a:r>
            <a:endParaRPr lang="en-GB" sz="1800">
              <a:latin typeface="Aptos"/>
              <a:cs typeface="Arial"/>
            </a:endParaRPr>
          </a:p>
          <a:p>
            <a:pPr marL="227965" indent="-227965"/>
            <a:endParaRPr lang="en-GB"/>
          </a:p>
        </p:txBody>
      </p:sp>
      <p:sp>
        <p:nvSpPr>
          <p:cNvPr id="3" name="Rectangle 2">
            <a:extLst>
              <a:ext uri="{FF2B5EF4-FFF2-40B4-BE49-F238E27FC236}">
                <a16:creationId xmlns:a16="http://schemas.microsoft.com/office/drawing/2014/main" id="{CE41E690-ABAE-A099-CEEE-0296587B7BB8}"/>
              </a:ext>
            </a:extLst>
          </p:cNvPr>
          <p:cNvSpPr/>
          <p:nvPr/>
        </p:nvSpPr>
        <p:spPr>
          <a:xfrm>
            <a:off x="2419433" y="506449"/>
            <a:ext cx="7115740" cy="746932"/>
          </a:xfrm>
          <a:prstGeom prst="rect">
            <a:avLst/>
          </a:prstGeom>
          <a:solidFill>
            <a:srgbClr val="63B0BB"/>
          </a:solidFill>
          <a:ln>
            <a:solidFill>
              <a:srgbClr val="63B0BB"/>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GB" sz="2800" dirty="0">
                <a:solidFill>
                  <a:schemeClr val="bg1"/>
                </a:solidFill>
                <a:latin typeface="Aptos Narrow"/>
              </a:rPr>
              <a:t> Using policies to manage contact</a:t>
            </a:r>
            <a:endParaRPr lang="en-GB" sz="2800" dirty="0">
              <a:solidFill>
                <a:schemeClr val="bg1"/>
              </a:solidFill>
              <a:latin typeface="Aptos Narrow"/>
              <a:ea typeface="Calibri" panose="020F0502020204030204"/>
              <a:cs typeface="Calibri" panose="020F0502020204030204"/>
            </a:endParaRPr>
          </a:p>
        </p:txBody>
      </p:sp>
      <p:sp>
        <p:nvSpPr>
          <p:cNvPr id="6" name="Rectangle: Rounded Corners 5">
            <a:extLst>
              <a:ext uri="{FF2B5EF4-FFF2-40B4-BE49-F238E27FC236}">
                <a16:creationId xmlns:a16="http://schemas.microsoft.com/office/drawing/2014/main" id="{ECC8E448-FD55-ED15-D3A5-56AFCB93F38D}"/>
              </a:ext>
            </a:extLst>
          </p:cNvPr>
          <p:cNvSpPr/>
          <p:nvPr/>
        </p:nvSpPr>
        <p:spPr>
          <a:xfrm>
            <a:off x="4341362" y="5602377"/>
            <a:ext cx="5191125" cy="73024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800" u="sng" strike="noStrike" baseline="0">
                <a:solidFill>
                  <a:srgbClr val="FFFFFF"/>
                </a:solidFill>
                <a:latin typeface="Aptos Narrow"/>
                <a:ea typeface="Segoe UI"/>
                <a:cs typeface="Segoe UI"/>
                <a:hlinkClick r:id="rId3">
                  <a:extLst>
                    <a:ext uri="{A12FA001-AC4F-418D-AE19-62706E023703}">
                      <ahyp:hlinkClr xmlns:ahyp="http://schemas.microsoft.com/office/drawing/2018/hyperlinkcolor" val="tx"/>
                    </a:ext>
                  </a:extLst>
                </a:hlinkClick>
              </a:rPr>
              <a:t>SPSO Respectful Engagement Policy</a:t>
            </a:r>
            <a:endParaRPr lang="en-GB"/>
          </a:p>
        </p:txBody>
      </p:sp>
    </p:spTree>
    <p:extLst>
      <p:ext uri="{BB962C8B-B14F-4D97-AF65-F5344CB8AC3E}">
        <p14:creationId xmlns:p14="http://schemas.microsoft.com/office/powerpoint/2010/main" val="3037768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company name&#10;&#10;Description automatically generated">
            <a:extLst>
              <a:ext uri="{FF2B5EF4-FFF2-40B4-BE49-F238E27FC236}">
                <a16:creationId xmlns:a16="http://schemas.microsoft.com/office/drawing/2014/main" id="{1DC5090B-9DEE-918C-4D15-5B280AEA4F6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10600" y="444629"/>
            <a:ext cx="2929020" cy="1866052"/>
          </a:xfrm>
          <a:prstGeom prst="rect">
            <a:avLst/>
          </a:prstGeom>
        </p:spPr>
      </p:pic>
      <p:sp>
        <p:nvSpPr>
          <p:cNvPr id="5" name="Title 1">
            <a:extLst>
              <a:ext uri="{FF2B5EF4-FFF2-40B4-BE49-F238E27FC236}">
                <a16:creationId xmlns:a16="http://schemas.microsoft.com/office/drawing/2014/main" id="{2FA22402-C996-57E3-4DC4-CB177F4BB78B}"/>
              </a:ext>
            </a:extLst>
          </p:cNvPr>
          <p:cNvSpPr txBox="1">
            <a:spLocks/>
          </p:cNvSpPr>
          <p:nvPr/>
        </p:nvSpPr>
        <p:spPr>
          <a:xfrm>
            <a:off x="4469130" y="2696845"/>
            <a:ext cx="325755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baseline="0">
                <a:solidFill>
                  <a:srgbClr val="1B3D6D"/>
                </a:solidFill>
                <a:latin typeface="Arial" panose="020B0604020202020204" pitchFamily="34" charset="0"/>
                <a:ea typeface="+mj-ea"/>
                <a:cs typeface="+mj-cs"/>
              </a:defRPr>
            </a:lvl1pPr>
          </a:lstStyle>
          <a:p>
            <a:r>
              <a:rPr lang="en-US">
                <a:solidFill>
                  <a:srgbClr val="63B0BB"/>
                </a:solidFill>
              </a:rPr>
              <a:t>Thank you</a:t>
            </a:r>
            <a:endParaRPr lang="en-GB">
              <a:solidFill>
                <a:srgbClr val="63B0BB"/>
              </a:solidFill>
            </a:endParaRPr>
          </a:p>
        </p:txBody>
      </p:sp>
      <p:sp>
        <p:nvSpPr>
          <p:cNvPr id="6" name="Content Placeholder 2">
            <a:extLst>
              <a:ext uri="{FF2B5EF4-FFF2-40B4-BE49-F238E27FC236}">
                <a16:creationId xmlns:a16="http://schemas.microsoft.com/office/drawing/2014/main" id="{7AE9094B-B2CB-9FF4-3E4E-F7B5690179C3}"/>
              </a:ext>
            </a:extLst>
          </p:cNvPr>
          <p:cNvSpPr txBox="1">
            <a:spLocks/>
          </p:cNvSpPr>
          <p:nvPr/>
        </p:nvSpPr>
        <p:spPr>
          <a:xfrm>
            <a:off x="3368176" y="4022409"/>
            <a:ext cx="5181600" cy="1079944"/>
          </a:xfrm>
          <a:prstGeom prst="rect">
            <a:avLst/>
          </a:prstGeom>
        </p:spPr>
        <p:txBody>
          <a:bodyPr/>
          <a:lstStyle>
            <a:lvl1pPr marL="0" indent="0" algn="ctr" defTabSz="914400" rtl="0" eaLnBrk="1" latinLnBrk="0" hangingPunct="1">
              <a:lnSpc>
                <a:spcPct val="90000"/>
              </a:lnSpc>
              <a:spcBef>
                <a:spcPts val="1000"/>
              </a:spcBef>
              <a:buFont typeface="Arial" panose="020B0604020202020204" pitchFamily="34" charset="0"/>
              <a:buNone/>
              <a:defRPr sz="2400" kern="1200" baseline="0">
                <a:solidFill>
                  <a:srgbClr val="1B3D6D"/>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baseline="0">
                <a:solidFill>
                  <a:srgbClr val="1B3D6D"/>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rgbClr val="1B3D6D"/>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1B3D6D"/>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1B3D6D"/>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Stay in touch</a:t>
            </a:r>
          </a:p>
          <a:p>
            <a:r>
              <a:rPr lang="en-US"/>
              <a:t>Email </a:t>
            </a:r>
            <a:r>
              <a:rPr lang="en-US" err="1"/>
              <a:t>ise-training@spso.gov.scot</a:t>
            </a:r>
            <a:endParaRPr lang="en-US"/>
          </a:p>
          <a:p>
            <a:pPr lvl="1"/>
            <a:endParaRPr lang="en-US"/>
          </a:p>
        </p:txBody>
      </p:sp>
    </p:spTree>
    <p:extLst>
      <p:ext uri="{BB962C8B-B14F-4D97-AF65-F5344CB8AC3E}">
        <p14:creationId xmlns:p14="http://schemas.microsoft.com/office/powerpoint/2010/main" val="3242046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0A9D5B-A4FD-A8A3-7640-20858378AEE4}"/>
            </a:ext>
          </a:extLst>
        </p:cNvPr>
        <p:cNvGrpSpPr/>
        <p:nvPr/>
      </p:nvGrpSpPr>
      <p:grpSpPr>
        <a:xfrm>
          <a:off x="0" y="0"/>
          <a:ext cx="0" cy="0"/>
          <a:chOff x="0" y="0"/>
          <a:chExt cx="0" cy="0"/>
        </a:xfrm>
      </p:grpSpPr>
      <p:pic>
        <p:nvPicPr>
          <p:cNvPr id="14" name="Picture 13" descr="A white line on a blue circle&#10;&#10;AI-generated content may be incorrect.">
            <a:extLst>
              <a:ext uri="{FF2B5EF4-FFF2-40B4-BE49-F238E27FC236}">
                <a16:creationId xmlns:a16="http://schemas.microsoft.com/office/drawing/2014/main" id="{0394DD07-CEBB-B83E-D885-6574F2604E37}"/>
              </a:ext>
            </a:extLst>
          </p:cNvPr>
          <p:cNvPicPr>
            <a:picLocks noChangeAspect="1"/>
          </p:cNvPicPr>
          <p:nvPr/>
        </p:nvPicPr>
        <p:blipFill>
          <a:blip r:embed="rId3"/>
          <a:stretch>
            <a:fillRect/>
          </a:stretch>
        </p:blipFill>
        <p:spPr>
          <a:xfrm rot="540000">
            <a:off x="7730963" y="2337484"/>
            <a:ext cx="4342192" cy="4209145"/>
          </a:xfrm>
          <a:prstGeom prst="rect">
            <a:avLst/>
          </a:prstGeom>
        </p:spPr>
      </p:pic>
      <p:pic>
        <p:nvPicPr>
          <p:cNvPr id="5" name="Picture 4">
            <a:extLst>
              <a:ext uri="{FF2B5EF4-FFF2-40B4-BE49-F238E27FC236}">
                <a16:creationId xmlns:a16="http://schemas.microsoft.com/office/drawing/2014/main" id="{02335528-7FFD-6155-E514-01CAB0F119E2}"/>
              </a:ext>
            </a:extLst>
          </p:cNvPr>
          <p:cNvPicPr>
            <a:picLocks noChangeAspect="1"/>
          </p:cNvPicPr>
          <p:nvPr/>
        </p:nvPicPr>
        <p:blipFill rotWithShape="1">
          <a:blip r:embed="rId4"/>
          <a:srcRect t="55526"/>
          <a:stretch/>
        </p:blipFill>
        <p:spPr>
          <a:xfrm rot="5400000">
            <a:off x="-2408192" y="2408191"/>
            <a:ext cx="6854190" cy="2037805"/>
          </a:xfrm>
          <a:prstGeom prst="rect">
            <a:avLst/>
          </a:prstGeom>
        </p:spPr>
      </p:pic>
      <p:sp>
        <p:nvSpPr>
          <p:cNvPr id="6" name="Rectangle 5">
            <a:extLst>
              <a:ext uri="{FF2B5EF4-FFF2-40B4-BE49-F238E27FC236}">
                <a16:creationId xmlns:a16="http://schemas.microsoft.com/office/drawing/2014/main" id="{48D899F0-486F-6B54-B7D4-55F6D221FC11}"/>
              </a:ext>
            </a:extLst>
          </p:cNvPr>
          <p:cNvSpPr/>
          <p:nvPr/>
        </p:nvSpPr>
        <p:spPr>
          <a:xfrm>
            <a:off x="2362200" y="503024"/>
            <a:ext cx="5855490" cy="3951933"/>
          </a:xfrm>
          <a:prstGeom prst="rect">
            <a:avLst/>
          </a:prstGeom>
          <a:solidFill>
            <a:srgbClr val="63B0BB"/>
          </a:solidFill>
          <a:ln>
            <a:solidFill>
              <a:srgbClr val="63B0B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solidFill>
                  <a:schemeClr val="bg1"/>
                </a:solidFill>
                <a:latin typeface="Aptos Narrow" panose="020B0004020202020204" pitchFamily="34" charset="0"/>
              </a:rPr>
              <a:t> </a:t>
            </a:r>
            <a:endParaRPr lang="en-GB"/>
          </a:p>
        </p:txBody>
      </p:sp>
      <p:sp>
        <p:nvSpPr>
          <p:cNvPr id="12" name="TextBox 11">
            <a:extLst>
              <a:ext uri="{FF2B5EF4-FFF2-40B4-BE49-F238E27FC236}">
                <a16:creationId xmlns:a16="http://schemas.microsoft.com/office/drawing/2014/main" id="{F43CD3F2-1AA3-2CEA-834B-8DE31FE09B99}"/>
              </a:ext>
            </a:extLst>
          </p:cNvPr>
          <p:cNvSpPr txBox="1"/>
          <p:nvPr/>
        </p:nvSpPr>
        <p:spPr>
          <a:xfrm>
            <a:off x="2647887" y="692064"/>
            <a:ext cx="5464481" cy="3554819"/>
          </a:xfrm>
          <a:prstGeom prst="rect">
            <a:avLst/>
          </a:prstGeom>
          <a:noFill/>
        </p:spPr>
        <p:txBody>
          <a:bodyPr wrap="square" lIns="91440" tIns="45720" rIns="91440" bIns="45720" rtlCol="0" anchor="t">
            <a:spAutoFit/>
          </a:bodyPr>
          <a:lstStyle/>
          <a:p>
            <a:r>
              <a:rPr lang="en-GB" sz="2500" dirty="0">
                <a:solidFill>
                  <a:schemeClr val="bg1"/>
                </a:solidFill>
                <a:latin typeface="Aptos Narrow"/>
              </a:rPr>
              <a:t>Introduction – 5 mins</a:t>
            </a:r>
          </a:p>
          <a:p>
            <a:endParaRPr lang="en-GB" sz="2500" dirty="0">
              <a:solidFill>
                <a:schemeClr val="bg1"/>
              </a:solidFill>
              <a:latin typeface="Aptos Narrow"/>
            </a:endParaRPr>
          </a:p>
          <a:p>
            <a:r>
              <a:rPr lang="en-GB" sz="2500" dirty="0">
                <a:solidFill>
                  <a:schemeClr val="bg1"/>
                </a:solidFill>
                <a:latin typeface="Aptos Narrow"/>
              </a:rPr>
              <a:t>Case study discussions – 20 mins</a:t>
            </a:r>
          </a:p>
          <a:p>
            <a:endParaRPr lang="en-GB" sz="2500" dirty="0">
              <a:solidFill>
                <a:schemeClr val="bg1"/>
              </a:solidFill>
              <a:latin typeface="Aptos Narrow"/>
            </a:endParaRPr>
          </a:p>
          <a:p>
            <a:r>
              <a:rPr lang="en-GB" sz="2500" dirty="0">
                <a:solidFill>
                  <a:schemeClr val="bg1"/>
                </a:solidFill>
                <a:latin typeface="Aptos Narrow"/>
              </a:rPr>
              <a:t>Case study feedback – 20 mins</a:t>
            </a:r>
          </a:p>
          <a:p>
            <a:endParaRPr lang="en-GB" sz="2500" dirty="0">
              <a:solidFill>
                <a:schemeClr val="bg1"/>
              </a:solidFill>
              <a:latin typeface="Aptos Narrow"/>
            </a:endParaRPr>
          </a:p>
          <a:p>
            <a:r>
              <a:rPr lang="en-GB" sz="2500" dirty="0">
                <a:solidFill>
                  <a:schemeClr val="bg1"/>
                </a:solidFill>
                <a:latin typeface="Aptos Narrow"/>
              </a:rPr>
              <a:t>Respectful engagement tools – 15 mins</a:t>
            </a:r>
            <a:endParaRPr lang="en-GB" sz="2500" dirty="0">
              <a:solidFill>
                <a:schemeClr val="bg1"/>
              </a:solidFill>
              <a:latin typeface="Aptos Narrow"/>
              <a:ea typeface="Calibri"/>
              <a:cs typeface="Calibri"/>
            </a:endParaRPr>
          </a:p>
          <a:p>
            <a:endParaRPr lang="en-GB" sz="2500" dirty="0">
              <a:solidFill>
                <a:schemeClr val="bg1"/>
              </a:solidFill>
              <a:latin typeface="Aptos Narrow"/>
            </a:endParaRPr>
          </a:p>
          <a:p>
            <a:r>
              <a:rPr lang="en-GB" sz="2500" dirty="0">
                <a:solidFill>
                  <a:schemeClr val="bg1"/>
                </a:solidFill>
                <a:latin typeface="Aptos Narrow"/>
              </a:rPr>
              <a:t>Wrap up – 5 mins</a:t>
            </a:r>
          </a:p>
        </p:txBody>
      </p:sp>
      <p:sp>
        <p:nvSpPr>
          <p:cNvPr id="16" name="Title 1">
            <a:extLst>
              <a:ext uri="{FF2B5EF4-FFF2-40B4-BE49-F238E27FC236}">
                <a16:creationId xmlns:a16="http://schemas.microsoft.com/office/drawing/2014/main" id="{A0954021-56B9-09AF-2F2D-6902A1A43251}"/>
              </a:ext>
            </a:extLst>
          </p:cNvPr>
          <p:cNvSpPr txBox="1">
            <a:spLocks/>
          </p:cNvSpPr>
          <p:nvPr/>
        </p:nvSpPr>
        <p:spPr>
          <a:xfrm>
            <a:off x="2358571" y="4968750"/>
            <a:ext cx="9144000" cy="1755939"/>
          </a:xfrm>
          <a:prstGeom prst="rect">
            <a:avLst/>
          </a:prstGeom>
        </p:spPr>
        <p:txBody>
          <a:bodyPr vert="horz" lIns="91440" tIns="45720" rIns="91440" bIns="45720" rtlCol="0" anchor="ctr">
            <a:normAutofit/>
          </a:bodyPr>
          <a:lstStyle>
            <a:lvl1pPr algn="l" defTabSz="914377" rtl="0" eaLnBrk="1" latinLnBrk="0" hangingPunct="1">
              <a:lnSpc>
                <a:spcPct val="90000"/>
              </a:lnSpc>
              <a:spcBef>
                <a:spcPct val="0"/>
              </a:spcBef>
              <a:buNone/>
              <a:defRPr sz="4400" kern="1200">
                <a:solidFill>
                  <a:srgbClr val="1B3D6D"/>
                </a:solidFill>
                <a:latin typeface="Arial" panose="020B0604020202020204" pitchFamily="34" charset="0"/>
                <a:ea typeface="+mj-ea"/>
                <a:cs typeface="Arial" panose="020B0604020202020204" pitchFamily="34" charset="0"/>
              </a:defRPr>
            </a:lvl1pPr>
          </a:lstStyle>
          <a:p>
            <a:r>
              <a:rPr lang="en-GB" sz="5400" b="1" dirty="0">
                <a:latin typeface="Aptos Display"/>
                <a:cs typeface="Arial"/>
              </a:rPr>
              <a:t>Timings</a:t>
            </a:r>
          </a:p>
        </p:txBody>
      </p:sp>
    </p:spTree>
    <p:extLst>
      <p:ext uri="{BB962C8B-B14F-4D97-AF65-F5344CB8AC3E}">
        <p14:creationId xmlns:p14="http://schemas.microsoft.com/office/powerpoint/2010/main" val="156512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B900D0-AF6A-C0BC-3425-2AD93AFBD0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F436C7-3B80-8FB4-9AE0-11AFD7F07839}"/>
              </a:ext>
            </a:extLst>
          </p:cNvPr>
          <p:cNvSpPr>
            <a:spLocks noGrp="1"/>
          </p:cNvSpPr>
          <p:nvPr>
            <p:ph type="ctrTitle"/>
          </p:nvPr>
        </p:nvSpPr>
        <p:spPr>
          <a:xfrm>
            <a:off x="1524000" y="2259416"/>
            <a:ext cx="9144000" cy="1755939"/>
          </a:xfrm>
        </p:spPr>
        <p:txBody>
          <a:bodyPr>
            <a:normAutofit/>
          </a:bodyPr>
          <a:lstStyle/>
          <a:p>
            <a:r>
              <a:rPr lang="en-GB" sz="5400" b="1" dirty="0">
                <a:solidFill>
                  <a:srgbClr val="1B3D6D"/>
                </a:solidFill>
                <a:latin typeface="Aptos Display"/>
                <a:cs typeface="Arial"/>
              </a:rPr>
              <a:t>Case study </a:t>
            </a:r>
          </a:p>
        </p:txBody>
      </p:sp>
      <p:sp>
        <p:nvSpPr>
          <p:cNvPr id="3" name="Subtitle 2">
            <a:extLst>
              <a:ext uri="{FF2B5EF4-FFF2-40B4-BE49-F238E27FC236}">
                <a16:creationId xmlns:a16="http://schemas.microsoft.com/office/drawing/2014/main" id="{48B0D88A-1EB4-E8A2-9B32-8AF10434AC18}"/>
              </a:ext>
            </a:extLst>
          </p:cNvPr>
          <p:cNvSpPr>
            <a:spLocks noGrp="1"/>
          </p:cNvSpPr>
          <p:nvPr>
            <p:ph type="subTitle" idx="1"/>
          </p:nvPr>
        </p:nvSpPr>
        <p:spPr>
          <a:xfrm>
            <a:off x="5274938" y="4229116"/>
            <a:ext cx="1976254" cy="1655763"/>
          </a:xfrm>
        </p:spPr>
        <p:txBody>
          <a:bodyPr>
            <a:normAutofit/>
          </a:bodyPr>
          <a:lstStyle/>
          <a:p>
            <a:pPr algn="l"/>
            <a:r>
              <a:rPr lang="en-GB" sz="3000" b="1">
                <a:solidFill>
                  <a:srgbClr val="1B3D6D"/>
                </a:solidFill>
                <a:latin typeface="Aptos Narrow" panose="020B0004020202020204" pitchFamily="34" charset="0"/>
              </a:rPr>
              <a:t>Discussion 20 minutes</a:t>
            </a:r>
          </a:p>
        </p:txBody>
      </p:sp>
    </p:spTree>
    <p:extLst>
      <p:ext uri="{BB962C8B-B14F-4D97-AF65-F5344CB8AC3E}">
        <p14:creationId xmlns:p14="http://schemas.microsoft.com/office/powerpoint/2010/main" val="2156265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3FCD85-AC5A-AF0B-6526-9E4E385BD4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FBCDB6-CB2F-ACB1-1261-87F2DAB5B889}"/>
              </a:ext>
            </a:extLst>
          </p:cNvPr>
          <p:cNvSpPr>
            <a:spLocks noGrp="1"/>
          </p:cNvSpPr>
          <p:nvPr>
            <p:ph type="ctrTitle"/>
          </p:nvPr>
        </p:nvSpPr>
        <p:spPr>
          <a:xfrm>
            <a:off x="1524000" y="2259416"/>
            <a:ext cx="9144000" cy="1755939"/>
          </a:xfrm>
        </p:spPr>
        <p:txBody>
          <a:bodyPr>
            <a:normAutofit/>
          </a:bodyPr>
          <a:lstStyle/>
          <a:p>
            <a:r>
              <a:rPr lang="en-GB" sz="5400" b="1" dirty="0">
                <a:solidFill>
                  <a:srgbClr val="1B3D6D"/>
                </a:solidFill>
                <a:latin typeface="Aptos Display"/>
                <a:cs typeface="Arial"/>
              </a:rPr>
              <a:t>Case study feedback </a:t>
            </a:r>
          </a:p>
        </p:txBody>
      </p:sp>
      <p:sp>
        <p:nvSpPr>
          <p:cNvPr id="3" name="Subtitle 2">
            <a:extLst>
              <a:ext uri="{FF2B5EF4-FFF2-40B4-BE49-F238E27FC236}">
                <a16:creationId xmlns:a16="http://schemas.microsoft.com/office/drawing/2014/main" id="{8D9628BC-5BE3-CC03-B9FD-9D5F2BE87C2F}"/>
              </a:ext>
            </a:extLst>
          </p:cNvPr>
          <p:cNvSpPr>
            <a:spLocks noGrp="1"/>
          </p:cNvSpPr>
          <p:nvPr>
            <p:ph type="subTitle" idx="1"/>
          </p:nvPr>
        </p:nvSpPr>
        <p:spPr>
          <a:xfrm>
            <a:off x="5274938" y="4229116"/>
            <a:ext cx="1976254" cy="1655763"/>
          </a:xfrm>
        </p:spPr>
        <p:txBody>
          <a:bodyPr>
            <a:normAutofit/>
          </a:bodyPr>
          <a:lstStyle/>
          <a:p>
            <a:pPr algn="l"/>
            <a:r>
              <a:rPr lang="en-GB" sz="3000" b="1">
                <a:solidFill>
                  <a:srgbClr val="1B3D6D"/>
                </a:solidFill>
                <a:latin typeface="Aptos Narrow" panose="020B0004020202020204" pitchFamily="34" charset="0"/>
              </a:rPr>
              <a:t>Discussion 20 minutes</a:t>
            </a:r>
          </a:p>
        </p:txBody>
      </p:sp>
    </p:spTree>
    <p:extLst>
      <p:ext uri="{BB962C8B-B14F-4D97-AF65-F5344CB8AC3E}">
        <p14:creationId xmlns:p14="http://schemas.microsoft.com/office/powerpoint/2010/main" val="3966397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95172BB-D169-A133-A821-02E5D95F4288}"/>
              </a:ext>
            </a:extLst>
          </p:cNvPr>
          <p:cNvPicPr>
            <a:picLocks noChangeAspect="1"/>
          </p:cNvPicPr>
          <p:nvPr/>
        </p:nvPicPr>
        <p:blipFill>
          <a:blip r:embed="rId3"/>
          <a:stretch>
            <a:fillRect/>
          </a:stretch>
        </p:blipFill>
        <p:spPr>
          <a:xfrm>
            <a:off x="4119113" y="345056"/>
            <a:ext cx="6081623" cy="6124755"/>
          </a:xfrm>
          <a:prstGeom prst="rect">
            <a:avLst/>
          </a:prstGeom>
          <a:ln>
            <a:noFill/>
          </a:ln>
        </p:spPr>
      </p:pic>
      <p:pic>
        <p:nvPicPr>
          <p:cNvPr id="5" name="Picture 4"/>
          <p:cNvPicPr>
            <a:picLocks noChangeAspect="1"/>
          </p:cNvPicPr>
          <p:nvPr/>
        </p:nvPicPr>
        <p:blipFill rotWithShape="1">
          <a:blip r:embed="rId4"/>
          <a:srcRect t="55526"/>
          <a:stretch/>
        </p:blipFill>
        <p:spPr>
          <a:xfrm rot="5400000">
            <a:off x="-2408192" y="2408191"/>
            <a:ext cx="6854190" cy="2037805"/>
          </a:xfrm>
          <a:prstGeom prst="rect">
            <a:avLst/>
          </a:prstGeom>
        </p:spPr>
      </p:pic>
      <p:sp>
        <p:nvSpPr>
          <p:cNvPr id="8" name="Rectangle 7">
            <a:extLst>
              <a:ext uri="{FF2B5EF4-FFF2-40B4-BE49-F238E27FC236}">
                <a16:creationId xmlns:a16="http://schemas.microsoft.com/office/drawing/2014/main" id="{EA4760E0-DAD8-B951-0E2E-11540DD0822C}"/>
              </a:ext>
            </a:extLst>
          </p:cNvPr>
          <p:cNvSpPr/>
          <p:nvPr/>
        </p:nvSpPr>
        <p:spPr>
          <a:xfrm>
            <a:off x="2435967" y="5642339"/>
            <a:ext cx="8886093" cy="950922"/>
          </a:xfrm>
          <a:prstGeom prst="rect">
            <a:avLst/>
          </a:prstGeom>
          <a:solidFill>
            <a:srgbClr val="63B0BB"/>
          </a:solidFill>
          <a:ln>
            <a:solidFill>
              <a:srgbClr val="63B0BB"/>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285750" indent="-285750">
              <a:buFont typeface="Arial" panose="020B0604020202020204" pitchFamily="34" charset="0"/>
              <a:buChar char="•"/>
            </a:pPr>
            <a:r>
              <a:rPr lang="en-GB" b="1" dirty="0">
                <a:latin typeface="Aptos Narrow"/>
              </a:rPr>
              <a:t>What do you feel requires to be addressed here and what tools could you use?</a:t>
            </a:r>
            <a:endParaRPr lang="en-GB">
              <a:latin typeface="Aptos Narrow"/>
            </a:endParaRPr>
          </a:p>
          <a:p>
            <a:pPr marL="285750" indent="-285750">
              <a:buFont typeface="Arial" panose="020B0604020202020204" pitchFamily="34" charset="0"/>
              <a:buChar char="•"/>
            </a:pPr>
            <a:r>
              <a:rPr lang="en-GB" b="1" dirty="0">
                <a:latin typeface="Aptos Narrow"/>
              </a:rPr>
              <a:t>How would you respond to the points in this statement?</a:t>
            </a:r>
            <a:endParaRPr lang="en-GB" dirty="0">
              <a:latin typeface="Aptos"/>
            </a:endParaRPr>
          </a:p>
        </p:txBody>
      </p:sp>
      <p:sp>
        <p:nvSpPr>
          <p:cNvPr id="10" name="Title 1">
            <a:extLst>
              <a:ext uri="{FF2B5EF4-FFF2-40B4-BE49-F238E27FC236}">
                <a16:creationId xmlns:a16="http://schemas.microsoft.com/office/drawing/2014/main" id="{81E8F351-A695-5C82-F564-A88BCB08E7A1}"/>
              </a:ext>
            </a:extLst>
          </p:cNvPr>
          <p:cNvSpPr txBox="1">
            <a:spLocks/>
          </p:cNvSpPr>
          <p:nvPr/>
        </p:nvSpPr>
        <p:spPr>
          <a:xfrm>
            <a:off x="235419" y="351780"/>
            <a:ext cx="10323910" cy="1281706"/>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a:solidFill>
                  <a:schemeClr val="bg1"/>
                </a:solidFill>
                <a:latin typeface="Aptos Display"/>
              </a:rPr>
              <a:t>Contac</a:t>
            </a:r>
            <a:r>
              <a:rPr lang="en-GB" b="1">
                <a:solidFill>
                  <a:srgbClr val="1B3D6D"/>
                </a:solidFill>
                <a:latin typeface="Aptos Display"/>
              </a:rPr>
              <a:t>t Point 1</a:t>
            </a:r>
          </a:p>
        </p:txBody>
      </p:sp>
      <p:sp>
        <p:nvSpPr>
          <p:cNvPr id="7" name="TextBox 6">
            <a:extLst>
              <a:ext uri="{FF2B5EF4-FFF2-40B4-BE49-F238E27FC236}">
                <a16:creationId xmlns:a16="http://schemas.microsoft.com/office/drawing/2014/main" id="{C2415E12-C6A0-B15A-0AED-4C06701541A7}"/>
              </a:ext>
            </a:extLst>
          </p:cNvPr>
          <p:cNvSpPr txBox="1"/>
          <p:nvPr/>
        </p:nvSpPr>
        <p:spPr>
          <a:xfrm>
            <a:off x="4550433" y="905025"/>
            <a:ext cx="5218981"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0"/>
            <a:r>
              <a:rPr lang="en-GB" sz="1800" i="1" baseline="0" dirty="0">
                <a:solidFill>
                  <a:srgbClr val="1B3D6D"/>
                </a:solidFill>
                <a:latin typeface="Aptos"/>
                <a:ea typeface="Segoe UI"/>
                <a:cs typeface="Segoe UI"/>
              </a:rPr>
              <a:t>I’ve just listened to your introduction message saying people aren’t allowed to harass you. </a:t>
            </a:r>
            <a:r>
              <a:rPr lang="en-GB" sz="1800" dirty="0">
                <a:solidFill>
                  <a:srgbClr val="1B3D6D"/>
                </a:solidFill>
                <a:latin typeface="Aptos"/>
                <a:ea typeface="Segoe UI"/>
                <a:cs typeface="Segoe UI"/>
              </a:rPr>
              <a:t>​</a:t>
            </a:r>
          </a:p>
          <a:p>
            <a:pPr rtl="0"/>
            <a:r>
              <a:rPr lang="en-GB" sz="1800" i="1" baseline="0" dirty="0">
                <a:solidFill>
                  <a:srgbClr val="1B3D6D"/>
                </a:solidFill>
                <a:latin typeface="Aptos"/>
                <a:ea typeface="Segoe UI"/>
                <a:cs typeface="Segoe UI"/>
              </a:rPr>
              <a:t>What’s wrong with people these days, you are working with the public and people get angry, get over it. </a:t>
            </a:r>
            <a:r>
              <a:rPr lang="en-GB" sz="1800" dirty="0">
                <a:solidFill>
                  <a:srgbClr val="1B3D6D"/>
                </a:solidFill>
                <a:latin typeface="Aptos"/>
                <a:ea typeface="Segoe UI"/>
                <a:cs typeface="Segoe UI"/>
              </a:rPr>
              <a:t>​</a:t>
            </a:r>
          </a:p>
          <a:p>
            <a:pPr rtl="0"/>
            <a:r>
              <a:rPr lang="en-GB" sz="1800" dirty="0">
                <a:solidFill>
                  <a:srgbClr val="1B3D6D"/>
                </a:solidFill>
                <a:latin typeface="Aptos"/>
                <a:ea typeface="Segoe UI"/>
                <a:cs typeface="Segoe UI"/>
              </a:rPr>
              <a:t>​</a:t>
            </a:r>
          </a:p>
          <a:p>
            <a:pPr rtl="0"/>
            <a:r>
              <a:rPr lang="en-GB" sz="1800" i="1" baseline="0" dirty="0">
                <a:solidFill>
                  <a:srgbClr val="1B3D6D"/>
                </a:solidFill>
                <a:latin typeface="Aptos"/>
                <a:ea typeface="Segoe UI"/>
                <a:cs typeface="Segoe UI"/>
              </a:rPr>
              <a:t>I don’t need told you don’t accept harassment before I even speak to anyone. </a:t>
            </a:r>
            <a:r>
              <a:rPr lang="en-GB" sz="1800" dirty="0">
                <a:solidFill>
                  <a:srgbClr val="1B3D6D"/>
                </a:solidFill>
                <a:latin typeface="Aptos"/>
                <a:ea typeface="Segoe UI"/>
                <a:cs typeface="Segoe UI"/>
              </a:rPr>
              <a:t>​</a:t>
            </a:r>
          </a:p>
          <a:p>
            <a:pPr rtl="0"/>
            <a:r>
              <a:rPr lang="en-GB" sz="1800" i="1" baseline="0" dirty="0">
                <a:solidFill>
                  <a:srgbClr val="1B3D6D"/>
                </a:solidFill>
                <a:latin typeface="Aptos"/>
                <a:ea typeface="Segoe UI"/>
                <a:cs typeface="Segoe UI"/>
              </a:rPr>
              <a:t>I’ve got a demand of you too, I want a reasonable adjustment, and you need to make one, OK.</a:t>
            </a:r>
            <a:r>
              <a:rPr lang="en-GB" sz="1800" dirty="0">
                <a:solidFill>
                  <a:srgbClr val="1B3D6D"/>
                </a:solidFill>
                <a:latin typeface="Aptos"/>
                <a:ea typeface="Segoe UI"/>
                <a:cs typeface="Segoe UI"/>
              </a:rPr>
              <a:t>​</a:t>
            </a:r>
          </a:p>
          <a:p>
            <a:endParaRPr lang="en-GB" dirty="0">
              <a:solidFill>
                <a:srgbClr val="1B3D6D"/>
              </a:solidFill>
              <a:latin typeface="Aptos"/>
              <a:ea typeface="Segoe UI"/>
              <a:cs typeface="Segoe UI"/>
            </a:endParaRPr>
          </a:p>
          <a:p>
            <a:pPr rtl="0"/>
            <a:r>
              <a:rPr lang="en-GB" sz="1800" i="1" baseline="0" dirty="0">
                <a:solidFill>
                  <a:srgbClr val="1B3D6D"/>
                </a:solidFill>
                <a:latin typeface="Aptos"/>
                <a:ea typeface="Segoe UI"/>
                <a:cs typeface="Segoe UI"/>
              </a:rPr>
              <a:t>And a reminder, you work for me, I’m your boss, you are a public servant.</a:t>
            </a:r>
          </a:p>
          <a:p>
            <a:pPr algn="ctr"/>
            <a:endParaRPr lang="en-GB" dirty="0"/>
          </a:p>
        </p:txBody>
      </p:sp>
    </p:spTree>
    <p:extLst>
      <p:ext uri="{BB962C8B-B14F-4D97-AF65-F5344CB8AC3E}">
        <p14:creationId xmlns:p14="http://schemas.microsoft.com/office/powerpoint/2010/main" val="3873621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600E5-CD57-3D68-E264-6936FDF25744}"/>
            </a:ext>
          </a:extLst>
        </p:cNvPr>
        <p:cNvGrpSpPr/>
        <p:nvPr/>
      </p:nvGrpSpPr>
      <p:grpSpPr>
        <a:xfrm>
          <a:off x="0" y="0"/>
          <a:ext cx="0" cy="0"/>
          <a:chOff x="0" y="0"/>
          <a:chExt cx="0" cy="0"/>
        </a:xfrm>
      </p:grpSpPr>
      <p:sp>
        <p:nvSpPr>
          <p:cNvPr id="2" name="Speech Bubble: Oval 1">
            <a:extLst>
              <a:ext uri="{FF2B5EF4-FFF2-40B4-BE49-F238E27FC236}">
                <a16:creationId xmlns:a16="http://schemas.microsoft.com/office/drawing/2014/main" id="{13903B50-BDF9-6927-3B78-05DB3D8BCA2D}"/>
              </a:ext>
            </a:extLst>
          </p:cNvPr>
          <p:cNvSpPr/>
          <p:nvPr/>
        </p:nvSpPr>
        <p:spPr>
          <a:xfrm>
            <a:off x="6675407" y="-2338"/>
            <a:ext cx="5445004" cy="3570260"/>
          </a:xfrm>
          <a:prstGeom prst="wedgeEllipseCallout">
            <a:avLst/>
          </a:prstGeom>
          <a:solidFill>
            <a:srgbClr val="1B3D6D"/>
          </a:solidFill>
          <a:ln>
            <a:solidFill>
              <a:srgbClr val="1B3D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a:extLst>
              <a:ext uri="{FF2B5EF4-FFF2-40B4-BE49-F238E27FC236}">
                <a16:creationId xmlns:a16="http://schemas.microsoft.com/office/drawing/2014/main" id="{15360029-A54A-45BA-2FDF-F9028FD57655}"/>
              </a:ext>
            </a:extLst>
          </p:cNvPr>
          <p:cNvPicPr>
            <a:picLocks noChangeAspect="1"/>
          </p:cNvPicPr>
          <p:nvPr/>
        </p:nvPicPr>
        <p:blipFill rotWithShape="1">
          <a:blip r:embed="rId3"/>
          <a:srcRect t="55526"/>
          <a:stretch/>
        </p:blipFill>
        <p:spPr>
          <a:xfrm rot="5400000">
            <a:off x="-2408192" y="2408191"/>
            <a:ext cx="6854190" cy="2037805"/>
          </a:xfrm>
          <a:prstGeom prst="rect">
            <a:avLst/>
          </a:prstGeom>
        </p:spPr>
      </p:pic>
      <p:sp>
        <p:nvSpPr>
          <p:cNvPr id="8" name="Rectangle 7">
            <a:extLst>
              <a:ext uri="{FF2B5EF4-FFF2-40B4-BE49-F238E27FC236}">
                <a16:creationId xmlns:a16="http://schemas.microsoft.com/office/drawing/2014/main" id="{66C946FB-36B5-813C-771F-8BCBA06CE0C7}"/>
              </a:ext>
            </a:extLst>
          </p:cNvPr>
          <p:cNvSpPr/>
          <p:nvPr/>
        </p:nvSpPr>
        <p:spPr>
          <a:xfrm>
            <a:off x="5635627" y="3836064"/>
            <a:ext cx="6571226" cy="3027680"/>
          </a:xfrm>
          <a:prstGeom prst="rect">
            <a:avLst/>
          </a:prstGeom>
          <a:solidFill>
            <a:srgbClr val="63B0BB"/>
          </a:solidFill>
          <a:ln>
            <a:solidFill>
              <a:srgbClr val="63B0B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Speech Bubble: Oval 8">
            <a:extLst>
              <a:ext uri="{FF2B5EF4-FFF2-40B4-BE49-F238E27FC236}">
                <a16:creationId xmlns:a16="http://schemas.microsoft.com/office/drawing/2014/main" id="{1B071F02-7BDC-63AA-1018-E8C35B42F300}"/>
              </a:ext>
            </a:extLst>
          </p:cNvPr>
          <p:cNvSpPr/>
          <p:nvPr/>
        </p:nvSpPr>
        <p:spPr>
          <a:xfrm flipH="1">
            <a:off x="478765" y="2413060"/>
            <a:ext cx="4567987" cy="2837016"/>
          </a:xfrm>
          <a:prstGeom prst="wedgeRoundRectCallout">
            <a:avLst/>
          </a:prstGeom>
          <a:solidFill>
            <a:srgbClr val="1B3D6D"/>
          </a:solidFill>
          <a:ln>
            <a:solidFill>
              <a:srgbClr val="1B3D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itle 1">
            <a:extLst>
              <a:ext uri="{FF2B5EF4-FFF2-40B4-BE49-F238E27FC236}">
                <a16:creationId xmlns:a16="http://schemas.microsoft.com/office/drawing/2014/main" id="{7B41E966-9089-80B1-48C7-5D269CE784B6}"/>
              </a:ext>
            </a:extLst>
          </p:cNvPr>
          <p:cNvSpPr txBox="1">
            <a:spLocks/>
          </p:cNvSpPr>
          <p:nvPr/>
        </p:nvSpPr>
        <p:spPr>
          <a:xfrm>
            <a:off x="479835" y="366157"/>
            <a:ext cx="10323910" cy="1281706"/>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a:solidFill>
                  <a:schemeClr val="bg1"/>
                </a:solidFill>
                <a:latin typeface="Aptos Display"/>
              </a:rPr>
              <a:t>SPSO</a:t>
            </a:r>
            <a:r>
              <a:rPr lang="en-GB" b="1">
                <a:solidFill>
                  <a:srgbClr val="1B3D6D"/>
                </a:solidFill>
                <a:latin typeface="Aptos Display"/>
              </a:rPr>
              <a:t> suggestions</a:t>
            </a:r>
          </a:p>
        </p:txBody>
      </p:sp>
      <p:sp>
        <p:nvSpPr>
          <p:cNvPr id="11" name="TextBox 10">
            <a:extLst>
              <a:ext uri="{FF2B5EF4-FFF2-40B4-BE49-F238E27FC236}">
                <a16:creationId xmlns:a16="http://schemas.microsoft.com/office/drawing/2014/main" id="{BB1FF2AA-2D9B-07AD-E38B-FCEDC9D5F241}"/>
              </a:ext>
            </a:extLst>
          </p:cNvPr>
          <p:cNvSpPr txBox="1"/>
          <p:nvPr/>
        </p:nvSpPr>
        <p:spPr>
          <a:xfrm>
            <a:off x="784675" y="2877770"/>
            <a:ext cx="4282504" cy="2585323"/>
          </a:xfrm>
          <a:prstGeom prst="rect">
            <a:avLst/>
          </a:prstGeom>
          <a:noFill/>
        </p:spPr>
        <p:txBody>
          <a:bodyPr wrap="square" lIns="91440" tIns="45720" rIns="91440" bIns="45720" rtlCol="0" anchor="t">
            <a:spAutoFit/>
          </a:bodyPr>
          <a:lstStyle/>
          <a:p>
            <a:pPr algn="ctr"/>
            <a:r>
              <a:rPr lang="en-GB" b="1">
                <a:solidFill>
                  <a:schemeClr val="bg1"/>
                </a:solidFill>
                <a:latin typeface="Aptos Narrow"/>
              </a:rPr>
              <a:t>Addressing Jack's tone</a:t>
            </a:r>
            <a:endParaRPr lang="en-US">
              <a:solidFill>
                <a:schemeClr val="bg1"/>
              </a:solidFill>
            </a:endParaRPr>
          </a:p>
          <a:p>
            <a:endParaRPr lang="en-GB">
              <a:solidFill>
                <a:schemeClr val="bg1"/>
              </a:solidFill>
              <a:latin typeface="Aptos Narrow" panose="020B0004020202020204" pitchFamily="34" charset="0"/>
            </a:endParaRPr>
          </a:p>
          <a:p>
            <a:r>
              <a:rPr lang="en-GB">
                <a:solidFill>
                  <a:schemeClr val="bg1"/>
                </a:solidFill>
                <a:latin typeface="Aptos Narrow" panose="020B0004020202020204" pitchFamily="34" charset="0"/>
              </a:rPr>
              <a:t>“Can I suggest we pause for a second, I really want to offer you the best advice I can, can we please continue this conversation in a respectful manner.”</a:t>
            </a:r>
          </a:p>
          <a:p>
            <a:endParaRPr lang="en-GB">
              <a:solidFill>
                <a:schemeClr val="bg1"/>
              </a:solidFill>
              <a:latin typeface="Aptos Narrow" panose="020B0004020202020204" pitchFamily="34" charset="0"/>
            </a:endParaRPr>
          </a:p>
          <a:p>
            <a:endParaRPr lang="en-GB">
              <a:solidFill>
                <a:schemeClr val="bg1"/>
              </a:solidFill>
              <a:latin typeface="Aptos Narrow" panose="020B0004020202020204" pitchFamily="34" charset="0"/>
            </a:endParaRPr>
          </a:p>
          <a:p>
            <a:endParaRPr lang="en-GB">
              <a:ea typeface="Calibri"/>
              <a:cs typeface="Calibri"/>
            </a:endParaRPr>
          </a:p>
        </p:txBody>
      </p:sp>
      <p:sp>
        <p:nvSpPr>
          <p:cNvPr id="3" name="TextBox 2">
            <a:extLst>
              <a:ext uri="{FF2B5EF4-FFF2-40B4-BE49-F238E27FC236}">
                <a16:creationId xmlns:a16="http://schemas.microsoft.com/office/drawing/2014/main" id="{B75B48A8-DED7-86AD-09CC-C0A2F77F9C99}"/>
              </a:ext>
            </a:extLst>
          </p:cNvPr>
          <p:cNvSpPr txBox="1"/>
          <p:nvPr/>
        </p:nvSpPr>
        <p:spPr>
          <a:xfrm>
            <a:off x="7053203" y="563014"/>
            <a:ext cx="4958239" cy="2308324"/>
          </a:xfrm>
          <a:prstGeom prst="rect">
            <a:avLst/>
          </a:prstGeom>
          <a:noFill/>
        </p:spPr>
        <p:txBody>
          <a:bodyPr wrap="square" lIns="91440" tIns="45720" rIns="91440" bIns="45720" rtlCol="0" anchor="t">
            <a:spAutoFit/>
          </a:bodyPr>
          <a:lstStyle/>
          <a:p>
            <a:r>
              <a:rPr lang="en-GB" b="1">
                <a:solidFill>
                  <a:schemeClr val="bg1"/>
                </a:solidFill>
                <a:latin typeface="Aptos Narrow"/>
              </a:rPr>
              <a:t> </a:t>
            </a:r>
          </a:p>
          <a:p>
            <a:pPr algn="ctr"/>
            <a:r>
              <a:rPr lang="en-GB" b="1">
                <a:solidFill>
                  <a:schemeClr val="bg1"/>
                </a:solidFill>
                <a:latin typeface="Aptos Narrow"/>
              </a:rPr>
              <a:t>Reasonable adjustment request</a:t>
            </a:r>
          </a:p>
          <a:p>
            <a:endParaRPr lang="en-GB">
              <a:solidFill>
                <a:schemeClr val="bg1"/>
              </a:solidFill>
              <a:latin typeface="Aptos Narrow" panose="020B0004020202020204" pitchFamily="34" charset="0"/>
            </a:endParaRPr>
          </a:p>
          <a:p>
            <a:r>
              <a:rPr lang="en-GB" dirty="0">
                <a:solidFill>
                  <a:schemeClr val="bg1"/>
                </a:solidFill>
                <a:latin typeface="Aptos Narrow" panose="020B0004020202020204" pitchFamily="34" charset="0"/>
              </a:rPr>
              <a:t>“To help us understand what access needs you have, could you please tell me why you require a reasonable adjustment and what adjustment you would like us to consider?”</a:t>
            </a:r>
          </a:p>
          <a:p>
            <a:endParaRPr lang="en-GB">
              <a:ea typeface="Calibri"/>
              <a:cs typeface="Calibri"/>
            </a:endParaRPr>
          </a:p>
        </p:txBody>
      </p:sp>
      <p:sp>
        <p:nvSpPr>
          <p:cNvPr id="12" name="TextBox 11">
            <a:extLst>
              <a:ext uri="{FF2B5EF4-FFF2-40B4-BE49-F238E27FC236}">
                <a16:creationId xmlns:a16="http://schemas.microsoft.com/office/drawing/2014/main" id="{C3F1D97B-5444-6C42-D587-7DE574EA38F4}"/>
              </a:ext>
            </a:extLst>
          </p:cNvPr>
          <p:cNvSpPr txBox="1"/>
          <p:nvPr/>
        </p:nvSpPr>
        <p:spPr>
          <a:xfrm>
            <a:off x="5717975" y="3829053"/>
            <a:ext cx="6162112" cy="3139321"/>
          </a:xfrm>
          <a:prstGeom prst="rect">
            <a:avLst/>
          </a:prstGeom>
          <a:noFill/>
        </p:spPr>
        <p:txBody>
          <a:bodyPr wrap="square" lIns="91440" tIns="45720" rIns="91440" bIns="45720" rtlCol="0" anchor="t">
            <a:spAutoFit/>
          </a:bodyPr>
          <a:lstStyle/>
          <a:p>
            <a:pPr marL="342900" indent="-342900">
              <a:buFont typeface="Arial"/>
              <a:buChar char="•"/>
            </a:pPr>
            <a:endParaRPr lang="en-GB" dirty="0">
              <a:solidFill>
                <a:schemeClr val="bg1"/>
              </a:solidFill>
              <a:latin typeface="Aptos Narrow"/>
            </a:endParaRPr>
          </a:p>
          <a:p>
            <a:pPr marL="342900" indent="-342900">
              <a:buFont typeface="Arial"/>
              <a:buChar char="•"/>
            </a:pPr>
            <a:r>
              <a:rPr lang="en-GB" dirty="0">
                <a:solidFill>
                  <a:schemeClr val="bg1"/>
                </a:solidFill>
                <a:latin typeface="Aptos Narrow"/>
              </a:rPr>
              <a:t>By asking this question it helps us understand the access needs for people with differing communication requirements.</a:t>
            </a:r>
          </a:p>
          <a:p>
            <a:endParaRPr lang="en-GB" dirty="0">
              <a:solidFill>
                <a:schemeClr val="bg1"/>
              </a:solidFill>
              <a:latin typeface="Aptos Narrow"/>
            </a:endParaRPr>
          </a:p>
          <a:p>
            <a:pPr marL="342900" indent="-342900">
              <a:buFont typeface="Arial"/>
              <a:buChar char="•"/>
            </a:pPr>
            <a:r>
              <a:rPr lang="en-GB" dirty="0">
                <a:solidFill>
                  <a:schemeClr val="bg1"/>
                </a:solidFill>
                <a:latin typeface="Aptos Narrow"/>
              </a:rPr>
              <a:t>We may be able to draw upon past experience and suggest other ways suggest other ways to make our service accessible.</a:t>
            </a:r>
          </a:p>
          <a:p>
            <a:endParaRPr lang="en-GB" dirty="0">
              <a:solidFill>
                <a:schemeClr val="bg1"/>
              </a:solidFill>
              <a:latin typeface="Aptos Narrow" panose="020B0004020202020204" pitchFamily="34" charset="0"/>
            </a:endParaRPr>
          </a:p>
          <a:p>
            <a:pPr algn="ctr"/>
            <a:r>
              <a:rPr lang="en-GB" b="1" dirty="0">
                <a:solidFill>
                  <a:schemeClr val="bg1"/>
                </a:solidFill>
                <a:latin typeface="Aptos Narrow"/>
              </a:rPr>
              <a:t>This response to a reasonable adjustment request has been approved by the Equality Advice and Support Service.</a:t>
            </a:r>
          </a:p>
          <a:p>
            <a:endParaRPr lang="en-GB" dirty="0"/>
          </a:p>
        </p:txBody>
      </p:sp>
    </p:spTree>
    <p:extLst>
      <p:ext uri="{BB962C8B-B14F-4D97-AF65-F5344CB8AC3E}">
        <p14:creationId xmlns:p14="http://schemas.microsoft.com/office/powerpoint/2010/main" val="2665838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28365-7A9F-9C81-8F5C-FCC0F71A5F63}"/>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E765287C-4CA8-B5D2-2350-8180DD9596E8}"/>
              </a:ext>
            </a:extLst>
          </p:cNvPr>
          <p:cNvPicPr>
            <a:picLocks noChangeAspect="1"/>
          </p:cNvPicPr>
          <p:nvPr/>
        </p:nvPicPr>
        <p:blipFill>
          <a:blip r:embed="rId3"/>
          <a:stretch>
            <a:fillRect/>
          </a:stretch>
        </p:blipFill>
        <p:spPr>
          <a:xfrm>
            <a:off x="4306019" y="316301"/>
            <a:ext cx="5722190" cy="5794076"/>
          </a:xfrm>
          <a:prstGeom prst="rect">
            <a:avLst/>
          </a:prstGeom>
          <a:ln>
            <a:noFill/>
          </a:ln>
        </p:spPr>
      </p:pic>
      <p:pic>
        <p:nvPicPr>
          <p:cNvPr id="5" name="Picture 4">
            <a:extLst>
              <a:ext uri="{FF2B5EF4-FFF2-40B4-BE49-F238E27FC236}">
                <a16:creationId xmlns:a16="http://schemas.microsoft.com/office/drawing/2014/main" id="{006D586F-23A1-F858-7A7C-4430ED8FF4A3}"/>
              </a:ext>
            </a:extLst>
          </p:cNvPr>
          <p:cNvPicPr>
            <a:picLocks noChangeAspect="1"/>
          </p:cNvPicPr>
          <p:nvPr/>
        </p:nvPicPr>
        <p:blipFill rotWithShape="1">
          <a:blip r:embed="rId4"/>
          <a:srcRect t="55526"/>
          <a:stretch/>
        </p:blipFill>
        <p:spPr>
          <a:xfrm rot="5400000">
            <a:off x="-2408192" y="2408191"/>
            <a:ext cx="6854190" cy="2037805"/>
          </a:xfrm>
          <a:prstGeom prst="rect">
            <a:avLst/>
          </a:prstGeom>
        </p:spPr>
      </p:pic>
      <p:sp>
        <p:nvSpPr>
          <p:cNvPr id="8" name="Rectangle 7">
            <a:extLst>
              <a:ext uri="{FF2B5EF4-FFF2-40B4-BE49-F238E27FC236}">
                <a16:creationId xmlns:a16="http://schemas.microsoft.com/office/drawing/2014/main" id="{0D953888-B42C-4BEF-C87A-C93F37A271C0}"/>
              </a:ext>
            </a:extLst>
          </p:cNvPr>
          <p:cNvSpPr/>
          <p:nvPr/>
        </p:nvSpPr>
        <p:spPr>
          <a:xfrm>
            <a:off x="2335326" y="5685472"/>
            <a:ext cx="8886093" cy="950922"/>
          </a:xfrm>
          <a:prstGeom prst="rect">
            <a:avLst/>
          </a:prstGeom>
          <a:solidFill>
            <a:srgbClr val="63B0BB"/>
          </a:solidFill>
          <a:ln>
            <a:solidFill>
              <a:srgbClr val="63B0BB"/>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285750" indent="-285750">
              <a:buFont typeface="Arial" panose="020B0604020202020204" pitchFamily="34" charset="0"/>
              <a:buChar char="•"/>
            </a:pPr>
            <a:r>
              <a:rPr lang="en-GB" b="1" dirty="0">
                <a:latin typeface="Aptos Narrow"/>
              </a:rPr>
              <a:t>What do you feel requires to be addressed here and what tools could you use?</a:t>
            </a:r>
            <a:endParaRPr lang="en-GB" dirty="0">
              <a:latin typeface="Aptos Narrow"/>
            </a:endParaRPr>
          </a:p>
          <a:p>
            <a:pPr marL="285750" indent="-285750">
              <a:buFont typeface="Arial" panose="020B0604020202020204" pitchFamily="34" charset="0"/>
              <a:buChar char="•"/>
            </a:pPr>
            <a:r>
              <a:rPr lang="en-GB" b="1" dirty="0">
                <a:latin typeface="Aptos Narrow"/>
              </a:rPr>
              <a:t>How would you respond to the points in this statement?</a:t>
            </a:r>
            <a:endParaRPr lang="en-GB" dirty="0">
              <a:latin typeface="Aptos Narrow"/>
            </a:endParaRPr>
          </a:p>
        </p:txBody>
      </p:sp>
      <p:sp>
        <p:nvSpPr>
          <p:cNvPr id="10" name="Title 1">
            <a:extLst>
              <a:ext uri="{FF2B5EF4-FFF2-40B4-BE49-F238E27FC236}">
                <a16:creationId xmlns:a16="http://schemas.microsoft.com/office/drawing/2014/main" id="{DBE0D258-394A-5548-DF41-9B3F04A3D7C6}"/>
              </a:ext>
            </a:extLst>
          </p:cNvPr>
          <p:cNvSpPr txBox="1">
            <a:spLocks/>
          </p:cNvSpPr>
          <p:nvPr/>
        </p:nvSpPr>
        <p:spPr>
          <a:xfrm>
            <a:off x="177910" y="323025"/>
            <a:ext cx="10323910" cy="1281706"/>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a:solidFill>
                  <a:schemeClr val="bg1"/>
                </a:solidFill>
                <a:latin typeface="Aptos Display"/>
              </a:rPr>
              <a:t>Contac</a:t>
            </a:r>
            <a:r>
              <a:rPr lang="en-GB" b="1">
                <a:solidFill>
                  <a:srgbClr val="1B3D6D"/>
                </a:solidFill>
                <a:latin typeface="Aptos Display"/>
              </a:rPr>
              <a:t>t Point 2</a:t>
            </a:r>
            <a:endParaRPr lang="en-US"/>
          </a:p>
        </p:txBody>
      </p:sp>
      <p:sp>
        <p:nvSpPr>
          <p:cNvPr id="3" name="TextBox 2">
            <a:extLst>
              <a:ext uri="{FF2B5EF4-FFF2-40B4-BE49-F238E27FC236}">
                <a16:creationId xmlns:a16="http://schemas.microsoft.com/office/drawing/2014/main" id="{0EBFB2FE-2DEB-0D39-6D31-8F372040AEE5}"/>
              </a:ext>
            </a:extLst>
          </p:cNvPr>
          <p:cNvSpPr txBox="1"/>
          <p:nvPr/>
        </p:nvSpPr>
        <p:spPr>
          <a:xfrm>
            <a:off x="4941750" y="971551"/>
            <a:ext cx="4785711" cy="3693319"/>
          </a:xfrm>
          <a:prstGeom prst="rect">
            <a:avLst/>
          </a:prstGeom>
          <a:noFill/>
        </p:spPr>
        <p:txBody>
          <a:bodyPr wrap="square" lIns="91440" tIns="45720" rIns="91440" bIns="45720" rtlCol="0" anchor="t">
            <a:spAutoFit/>
          </a:bodyPr>
          <a:lstStyle/>
          <a:p>
            <a:r>
              <a:rPr lang="en-GB" b="1" dirty="0">
                <a:solidFill>
                  <a:srgbClr val="1B3D6D"/>
                </a:solidFill>
                <a:latin typeface="Aptos Narrow"/>
              </a:rPr>
              <a:t>You receive an email from Jack stating:</a:t>
            </a:r>
          </a:p>
          <a:p>
            <a:endParaRPr lang="en-GB" b="1" dirty="0">
              <a:solidFill>
                <a:srgbClr val="1B3D6D"/>
              </a:solidFill>
              <a:latin typeface="Aptos Narrow"/>
            </a:endParaRPr>
          </a:p>
          <a:p>
            <a:r>
              <a:rPr lang="en-GB" i="1" dirty="0">
                <a:solidFill>
                  <a:srgbClr val="1B3D6D"/>
                </a:solidFill>
                <a:latin typeface="Aptos Narrow"/>
              </a:rPr>
              <a:t>I have filled in your complaint form you should have this now.  </a:t>
            </a:r>
          </a:p>
          <a:p>
            <a:endParaRPr lang="en-GB" i="1" dirty="0">
              <a:solidFill>
                <a:srgbClr val="1B3D6D"/>
              </a:solidFill>
              <a:latin typeface="Aptos Narrow"/>
            </a:endParaRPr>
          </a:p>
          <a:p>
            <a:r>
              <a:rPr lang="en-GB" i="1" dirty="0">
                <a:solidFill>
                  <a:srgbClr val="1B3D6D"/>
                </a:solidFill>
                <a:latin typeface="Aptos Narrow"/>
              </a:rPr>
              <a:t>I have just got a message saying it will be 5 days before you get back in touch.  Get a Manager to get back to me immediately.</a:t>
            </a:r>
            <a:endParaRPr lang="en-GB">
              <a:solidFill>
                <a:srgbClr val="1B3D6D"/>
              </a:solidFill>
              <a:latin typeface="Aptos Narrow"/>
              <a:ea typeface="Calibri" panose="020F0502020204030204"/>
              <a:cs typeface="Calibri" panose="020F0502020204030204"/>
            </a:endParaRPr>
          </a:p>
          <a:p>
            <a:endParaRPr lang="en-GB" i="1" dirty="0">
              <a:solidFill>
                <a:srgbClr val="1B3D6D"/>
              </a:solidFill>
              <a:latin typeface="Aptos Narrow"/>
              <a:ea typeface="Calibri"/>
              <a:cs typeface="Calibri"/>
            </a:endParaRPr>
          </a:p>
          <a:p>
            <a:r>
              <a:rPr lang="en-GB" i="1" dirty="0">
                <a:solidFill>
                  <a:srgbClr val="1B3D6D"/>
                </a:solidFill>
                <a:latin typeface="Aptos Narrow"/>
              </a:rPr>
              <a:t>Is this some kind of joke, this matter is urgent, you are corrupt,  you are meant to be working for me so get on with it RIGHT NOW.</a:t>
            </a:r>
            <a:endParaRPr lang="en-GB">
              <a:solidFill>
                <a:srgbClr val="1B3D6D"/>
              </a:solidFill>
              <a:latin typeface="Aptos"/>
              <a:ea typeface="Calibri" panose="020F0502020204030204"/>
              <a:cs typeface="Calibri" panose="020F0502020204030204"/>
            </a:endParaRPr>
          </a:p>
          <a:p>
            <a:endParaRPr lang="en-GB"/>
          </a:p>
        </p:txBody>
      </p:sp>
    </p:spTree>
    <p:extLst>
      <p:ext uri="{BB962C8B-B14F-4D97-AF65-F5344CB8AC3E}">
        <p14:creationId xmlns:p14="http://schemas.microsoft.com/office/powerpoint/2010/main" val="2740205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99CA86-686D-90B5-6C40-AC57D1F97F4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656A58B-6A1C-D2CB-F431-F72308A9F6D9}"/>
              </a:ext>
            </a:extLst>
          </p:cNvPr>
          <p:cNvPicPr>
            <a:picLocks noChangeAspect="1"/>
          </p:cNvPicPr>
          <p:nvPr/>
        </p:nvPicPr>
        <p:blipFill rotWithShape="1">
          <a:blip r:embed="rId3"/>
          <a:srcRect t="55526"/>
          <a:stretch/>
        </p:blipFill>
        <p:spPr>
          <a:xfrm rot="5400000">
            <a:off x="-2408192" y="2408191"/>
            <a:ext cx="6854190" cy="2037805"/>
          </a:xfrm>
          <a:prstGeom prst="rect">
            <a:avLst/>
          </a:prstGeom>
        </p:spPr>
      </p:pic>
      <p:sp>
        <p:nvSpPr>
          <p:cNvPr id="10" name="Title 1">
            <a:extLst>
              <a:ext uri="{FF2B5EF4-FFF2-40B4-BE49-F238E27FC236}">
                <a16:creationId xmlns:a16="http://schemas.microsoft.com/office/drawing/2014/main" id="{01072F6C-8AAE-47D4-F102-30D93BC20461}"/>
              </a:ext>
            </a:extLst>
          </p:cNvPr>
          <p:cNvSpPr txBox="1">
            <a:spLocks/>
          </p:cNvSpPr>
          <p:nvPr/>
        </p:nvSpPr>
        <p:spPr>
          <a:xfrm>
            <a:off x="514465" y="318041"/>
            <a:ext cx="10323910" cy="1281706"/>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a:solidFill>
                  <a:schemeClr val="bg1"/>
                </a:solidFill>
                <a:latin typeface="Aptos Display"/>
              </a:rPr>
              <a:t>SPSO</a:t>
            </a:r>
            <a:r>
              <a:rPr lang="en-GB" b="1">
                <a:solidFill>
                  <a:srgbClr val="1B3D6D"/>
                </a:solidFill>
                <a:latin typeface="Aptos Display"/>
              </a:rPr>
              <a:t> suggestions</a:t>
            </a:r>
            <a:endParaRPr lang="en-US" b="1">
              <a:latin typeface="Aptos Display"/>
            </a:endParaRPr>
          </a:p>
        </p:txBody>
      </p:sp>
      <p:sp>
        <p:nvSpPr>
          <p:cNvPr id="13" name="Rectangle: Folded Corner 12">
            <a:extLst>
              <a:ext uri="{FF2B5EF4-FFF2-40B4-BE49-F238E27FC236}">
                <a16:creationId xmlns:a16="http://schemas.microsoft.com/office/drawing/2014/main" id="{D480C0A0-15F5-445B-19E3-57086154F8B7}"/>
              </a:ext>
            </a:extLst>
          </p:cNvPr>
          <p:cNvSpPr/>
          <p:nvPr/>
        </p:nvSpPr>
        <p:spPr>
          <a:xfrm>
            <a:off x="5198914" y="315404"/>
            <a:ext cx="5137509" cy="6388339"/>
          </a:xfrm>
          <a:prstGeom prst="foldedCorner">
            <a:avLst/>
          </a:prstGeom>
          <a:ln>
            <a:solidFill>
              <a:srgbClr val="4472C4"/>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en-GB"/>
          </a:p>
        </p:txBody>
      </p:sp>
      <p:sp>
        <p:nvSpPr>
          <p:cNvPr id="12" name="TextBox 11">
            <a:extLst>
              <a:ext uri="{FF2B5EF4-FFF2-40B4-BE49-F238E27FC236}">
                <a16:creationId xmlns:a16="http://schemas.microsoft.com/office/drawing/2014/main" id="{3F035437-C173-3B76-D4D1-8064E8E85989}"/>
              </a:ext>
            </a:extLst>
          </p:cNvPr>
          <p:cNvSpPr txBox="1"/>
          <p:nvPr/>
        </p:nvSpPr>
        <p:spPr>
          <a:xfrm>
            <a:off x="5365450" y="666749"/>
            <a:ext cx="4798141" cy="61863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400" dirty="0">
                <a:latin typeface="Aptos Narrow"/>
              </a:rPr>
              <a:t>Thank you for your email.  </a:t>
            </a:r>
            <a:endParaRPr lang="en-US"/>
          </a:p>
          <a:p>
            <a:r>
              <a:rPr lang="en-GB" sz="1400" dirty="0">
                <a:latin typeface="Aptos Narrow"/>
              </a:rPr>
              <a:t>Your enquiry does not require to be responded to by a Manager.  I can advise you on the progress of your complaint.</a:t>
            </a:r>
            <a:endParaRPr lang="en-GB">
              <a:ea typeface="Calibri"/>
              <a:cs typeface="Calibri"/>
            </a:endParaRPr>
          </a:p>
          <a:p>
            <a:r>
              <a:rPr lang="en-GB" sz="1400" dirty="0">
                <a:latin typeface="Aptos Narrow"/>
              </a:rPr>
              <a:t>I can confirm that we have received your complaint and plan to assess the information you have provided to us.  It may take up to 5 days for us to consider your submission.  We will back in touch with you to update you on how your complaint will progress as soon as possible.</a:t>
            </a:r>
          </a:p>
          <a:p>
            <a:r>
              <a:rPr lang="en-GB" sz="1400" dirty="0">
                <a:latin typeface="Aptos Narrow"/>
              </a:rPr>
              <a:t>When we spoke yesterday, I asked that communication between us remains respectful.</a:t>
            </a:r>
          </a:p>
          <a:p>
            <a:r>
              <a:rPr lang="en-GB" sz="1400" dirty="0">
                <a:latin typeface="Aptos Narrow"/>
              </a:rPr>
              <a:t>We are committed to offering a high-quality service and we believe that complainants have a right to be heard, understood and respected.   I note your comment about our organisation being a corrupt organisation.  I would like to make you aware that we consider unsubstantiated allegations to be abusive behaviour.</a:t>
            </a:r>
          </a:p>
          <a:p>
            <a:r>
              <a:rPr lang="en-GB" sz="1400" dirty="0">
                <a:latin typeface="Aptos Narrow"/>
              </a:rPr>
              <a:t>In light of this, I would draw your attention to our engagement policy: </a:t>
            </a:r>
          </a:p>
          <a:p>
            <a:r>
              <a:rPr lang="en-GB" sz="1400" i="1" dirty="0">
                <a:latin typeface="Aptos Narrow"/>
                <a:hlinkClick r:id="rId4"/>
              </a:rPr>
              <a:t>https://www.spso.org.uk/engagement-policy</a:t>
            </a:r>
            <a:r>
              <a:rPr lang="en-GB" sz="1400" i="1" dirty="0">
                <a:latin typeface="Aptos Narrow"/>
              </a:rPr>
              <a:t>.  (example)</a:t>
            </a:r>
            <a:endParaRPr lang="en-GB" sz="1400" dirty="0">
              <a:latin typeface="Aptos Narrow"/>
            </a:endParaRPr>
          </a:p>
          <a:p>
            <a:endParaRPr lang="en-GB" sz="1400" i="1" dirty="0">
              <a:latin typeface="Aptos Narrow"/>
            </a:endParaRPr>
          </a:p>
          <a:p>
            <a:r>
              <a:rPr lang="en-GB" sz="1400" dirty="0">
                <a:latin typeface="Aptos Narrow"/>
              </a:rPr>
              <a:t>This policy explains how we address unacceptable actions towards our staff and sets out the kinds of actions and behaviour that may have a negative effect and what we can do if this occurs.  </a:t>
            </a:r>
          </a:p>
          <a:p>
            <a:r>
              <a:rPr lang="en-GB" sz="1400" dirty="0">
                <a:latin typeface="Aptos Narrow"/>
              </a:rPr>
              <a:t>To be clear, we do not want to have to apply this policy, or put in place any restrictions.  We are just asking you to keep it in mind should you need to contact our office again. </a:t>
            </a:r>
            <a:r>
              <a:rPr lang="en-GB" sz="1400" dirty="0">
                <a:latin typeface="Aptos"/>
              </a:rPr>
              <a:t> </a:t>
            </a:r>
          </a:p>
          <a:p>
            <a:pPr algn="l"/>
            <a:endParaRPr lang="en-GB">
              <a:ea typeface="Calibri"/>
              <a:cs typeface="Calibri"/>
            </a:endParaRPr>
          </a:p>
        </p:txBody>
      </p:sp>
      <p:sp>
        <p:nvSpPr>
          <p:cNvPr id="15" name="Rectangle 14">
            <a:extLst>
              <a:ext uri="{FF2B5EF4-FFF2-40B4-BE49-F238E27FC236}">
                <a16:creationId xmlns:a16="http://schemas.microsoft.com/office/drawing/2014/main" id="{91AA2C7F-CE1C-594D-1B35-E40AB82BB9B8}"/>
              </a:ext>
            </a:extLst>
          </p:cNvPr>
          <p:cNvSpPr/>
          <p:nvPr/>
        </p:nvSpPr>
        <p:spPr>
          <a:xfrm>
            <a:off x="689816" y="1909498"/>
            <a:ext cx="3753263" cy="2984548"/>
          </a:xfrm>
          <a:prstGeom prst="rect">
            <a:avLst/>
          </a:prstGeom>
          <a:solidFill>
            <a:srgbClr val="63B0BB"/>
          </a:solidFill>
          <a:ln>
            <a:solidFill>
              <a:srgbClr val="63B0BB"/>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000">
                <a:solidFill>
                  <a:schemeClr val="bg1"/>
                </a:solidFill>
                <a:latin typeface="Aptos Narrow"/>
              </a:rPr>
              <a:t>Address the aggression, unsubstantiated allegation and demand that a Manager deals with the matter.  </a:t>
            </a:r>
            <a:endParaRPr lang="en-US" sz="2000">
              <a:solidFill>
                <a:schemeClr val="bg1"/>
              </a:solidFill>
              <a:latin typeface="Aptos Narrow"/>
              <a:ea typeface="Calibri" panose="020F0502020204030204"/>
              <a:cs typeface="Calibri" panose="020F0502020204030204"/>
            </a:endParaRPr>
          </a:p>
          <a:p>
            <a:pPr algn="ctr"/>
            <a:r>
              <a:rPr lang="en-GB" sz="2000">
                <a:solidFill>
                  <a:schemeClr val="bg1"/>
                </a:solidFill>
                <a:latin typeface="Aptos Narrow"/>
              </a:rPr>
              <a:t>Introduce the engagement policy into the discussion:</a:t>
            </a:r>
            <a:endParaRPr lang="en-US" sz="2000">
              <a:solidFill>
                <a:schemeClr val="bg1"/>
              </a:solidFill>
              <a:latin typeface="Aptos Narrow"/>
              <a:ea typeface="Calibri" panose="020F0502020204030204"/>
              <a:cs typeface="Calibri" panose="020F0502020204030204"/>
            </a:endParaRPr>
          </a:p>
        </p:txBody>
      </p:sp>
    </p:spTree>
    <p:extLst>
      <p:ext uri="{BB962C8B-B14F-4D97-AF65-F5344CB8AC3E}">
        <p14:creationId xmlns:p14="http://schemas.microsoft.com/office/powerpoint/2010/main" val="2381422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D9302-9D9A-8C77-0FB0-40B00FD43D4C}"/>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40666E01-EA86-731A-B725-EAC8B896AA36}"/>
              </a:ext>
            </a:extLst>
          </p:cNvPr>
          <p:cNvPicPr>
            <a:picLocks noChangeAspect="1"/>
          </p:cNvPicPr>
          <p:nvPr/>
        </p:nvPicPr>
        <p:blipFill>
          <a:blip r:embed="rId3"/>
          <a:stretch>
            <a:fillRect/>
          </a:stretch>
        </p:blipFill>
        <p:spPr>
          <a:xfrm>
            <a:off x="4521679" y="388188"/>
            <a:ext cx="5262114" cy="5305246"/>
          </a:xfrm>
          <a:prstGeom prst="rect">
            <a:avLst/>
          </a:prstGeom>
          <a:ln>
            <a:noFill/>
          </a:ln>
        </p:spPr>
      </p:pic>
      <p:pic>
        <p:nvPicPr>
          <p:cNvPr id="5" name="Picture 4">
            <a:extLst>
              <a:ext uri="{FF2B5EF4-FFF2-40B4-BE49-F238E27FC236}">
                <a16:creationId xmlns:a16="http://schemas.microsoft.com/office/drawing/2014/main" id="{075B5FFF-32B9-BB56-F104-A2A96D32A2F8}"/>
              </a:ext>
            </a:extLst>
          </p:cNvPr>
          <p:cNvPicPr>
            <a:picLocks noChangeAspect="1"/>
          </p:cNvPicPr>
          <p:nvPr/>
        </p:nvPicPr>
        <p:blipFill rotWithShape="1">
          <a:blip r:embed="rId4"/>
          <a:srcRect t="55526"/>
          <a:stretch/>
        </p:blipFill>
        <p:spPr>
          <a:xfrm rot="5400000">
            <a:off x="-2408192" y="2408191"/>
            <a:ext cx="6854190" cy="2037805"/>
          </a:xfrm>
          <a:prstGeom prst="rect">
            <a:avLst/>
          </a:prstGeom>
        </p:spPr>
      </p:pic>
      <p:sp>
        <p:nvSpPr>
          <p:cNvPr id="8" name="Rectangle 7">
            <a:extLst>
              <a:ext uri="{FF2B5EF4-FFF2-40B4-BE49-F238E27FC236}">
                <a16:creationId xmlns:a16="http://schemas.microsoft.com/office/drawing/2014/main" id="{08C64BA5-C2E1-2190-A8EE-64F9D24F040C}"/>
              </a:ext>
            </a:extLst>
          </p:cNvPr>
          <p:cNvSpPr/>
          <p:nvPr/>
        </p:nvSpPr>
        <p:spPr>
          <a:xfrm>
            <a:off x="2407212" y="5699848"/>
            <a:ext cx="8886093" cy="950922"/>
          </a:xfrm>
          <a:prstGeom prst="rect">
            <a:avLst/>
          </a:prstGeom>
          <a:solidFill>
            <a:srgbClr val="63B0BB"/>
          </a:solidFill>
          <a:ln>
            <a:solidFill>
              <a:srgbClr val="63B0BB"/>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285750" indent="-285750">
              <a:buFont typeface="Arial" panose="020B0604020202020204" pitchFamily="34" charset="0"/>
              <a:buChar char="•"/>
            </a:pPr>
            <a:r>
              <a:rPr lang="en-GB" b="1" dirty="0">
                <a:latin typeface="Aptos Narrow"/>
              </a:rPr>
              <a:t>What do you feel requires to be addressed here and what tools could you use?</a:t>
            </a:r>
            <a:endParaRPr lang="en-GB" dirty="0">
              <a:latin typeface="Aptos Narrow"/>
            </a:endParaRPr>
          </a:p>
          <a:p>
            <a:pPr marL="285750" indent="-285750">
              <a:buFont typeface="Arial" panose="020B0604020202020204" pitchFamily="34" charset="0"/>
              <a:buChar char="•"/>
            </a:pPr>
            <a:r>
              <a:rPr lang="en-GB" b="1" dirty="0">
                <a:latin typeface="Aptos Narrow"/>
              </a:rPr>
              <a:t>How would you respond to the points in this statement?</a:t>
            </a:r>
            <a:endParaRPr lang="en-GB" dirty="0">
              <a:latin typeface="Aptos Narrow"/>
            </a:endParaRPr>
          </a:p>
        </p:txBody>
      </p:sp>
      <p:sp>
        <p:nvSpPr>
          <p:cNvPr id="3" name="TextBox 2">
            <a:extLst>
              <a:ext uri="{FF2B5EF4-FFF2-40B4-BE49-F238E27FC236}">
                <a16:creationId xmlns:a16="http://schemas.microsoft.com/office/drawing/2014/main" id="{BCBE877B-723F-4EFF-1921-CD461E8BFD89}"/>
              </a:ext>
            </a:extLst>
          </p:cNvPr>
          <p:cNvSpPr txBox="1"/>
          <p:nvPr/>
        </p:nvSpPr>
        <p:spPr>
          <a:xfrm>
            <a:off x="5229741" y="878212"/>
            <a:ext cx="3851183" cy="3416320"/>
          </a:xfrm>
          <a:prstGeom prst="rect">
            <a:avLst/>
          </a:prstGeom>
          <a:noFill/>
        </p:spPr>
        <p:txBody>
          <a:bodyPr wrap="square" lIns="91440" tIns="45720" rIns="91440" bIns="45720" rtlCol="0" anchor="t">
            <a:spAutoFit/>
          </a:bodyPr>
          <a:lstStyle/>
          <a:p>
            <a:r>
              <a:rPr lang="en-GB" sz="2200" i="1" dirty="0">
                <a:solidFill>
                  <a:srgbClr val="1B3D6D"/>
                </a:solidFill>
                <a:latin typeface="Aptos"/>
              </a:rPr>
              <a:t>OK,  you’ve had 24 hours and you’ve done nothing.  </a:t>
            </a:r>
            <a:endParaRPr lang="en-GB" sz="2200">
              <a:solidFill>
                <a:srgbClr val="1B3D6D"/>
              </a:solidFill>
              <a:latin typeface="Aptos"/>
            </a:endParaRPr>
          </a:p>
          <a:p>
            <a:endParaRPr lang="en-GB" sz="2200" i="1" dirty="0">
              <a:solidFill>
                <a:srgbClr val="1B3D6D"/>
              </a:solidFill>
              <a:latin typeface="Aptos"/>
            </a:endParaRPr>
          </a:p>
          <a:p>
            <a:r>
              <a:rPr lang="en-GB" sz="2200" i="1" dirty="0">
                <a:solidFill>
                  <a:srgbClr val="1B3D6D"/>
                </a:solidFill>
                <a:latin typeface="Aptos"/>
              </a:rPr>
              <a:t>I am coming down to your office myself at noon, you haven’t seen anything yet in terms of the aggression that you have accused me of but you sure will.</a:t>
            </a:r>
            <a:endParaRPr lang="en-GB" sz="2200">
              <a:solidFill>
                <a:srgbClr val="1B3D6D"/>
              </a:solidFill>
              <a:latin typeface="Aptos"/>
            </a:endParaRPr>
          </a:p>
          <a:p>
            <a:endParaRPr lang="en-GB"/>
          </a:p>
        </p:txBody>
      </p:sp>
      <p:sp>
        <p:nvSpPr>
          <p:cNvPr id="9" name="Title 1">
            <a:extLst>
              <a:ext uri="{FF2B5EF4-FFF2-40B4-BE49-F238E27FC236}">
                <a16:creationId xmlns:a16="http://schemas.microsoft.com/office/drawing/2014/main" id="{1AB3B888-75D3-B86A-80BE-544AF80CFDD7}"/>
              </a:ext>
            </a:extLst>
          </p:cNvPr>
          <p:cNvSpPr txBox="1">
            <a:spLocks/>
          </p:cNvSpPr>
          <p:nvPr/>
        </p:nvSpPr>
        <p:spPr>
          <a:xfrm>
            <a:off x="206665" y="236761"/>
            <a:ext cx="10323910" cy="1281706"/>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a:solidFill>
                  <a:schemeClr val="bg1"/>
                </a:solidFill>
                <a:latin typeface="Aptos Display"/>
              </a:rPr>
              <a:t>Contac</a:t>
            </a:r>
            <a:r>
              <a:rPr lang="en-GB" b="1">
                <a:solidFill>
                  <a:srgbClr val="1B3D6D"/>
                </a:solidFill>
                <a:latin typeface="Aptos Display"/>
              </a:rPr>
              <a:t>t Point 3</a:t>
            </a:r>
            <a:endParaRPr lang="en-US"/>
          </a:p>
        </p:txBody>
      </p:sp>
    </p:spTree>
    <p:extLst>
      <p:ext uri="{BB962C8B-B14F-4D97-AF65-F5344CB8AC3E}">
        <p14:creationId xmlns:p14="http://schemas.microsoft.com/office/powerpoint/2010/main" val="642026271"/>
      </p:ext>
    </p:extLst>
  </p:cSld>
  <p:clrMapOvr>
    <a:masterClrMapping/>
  </p:clrMapOvr>
</p:sld>
</file>

<file path=ppt/theme/theme1.xml><?xml version="1.0" encoding="utf-8"?>
<a:theme xmlns:a="http://schemas.openxmlformats.org/drawingml/2006/main" name="Office Theme">
  <a:themeElements>
    <a:clrScheme name="Brand colours">
      <a:dk1>
        <a:srgbClr val="000000"/>
      </a:dk1>
      <a:lt1>
        <a:srgbClr val="FFFFFF"/>
      </a:lt1>
      <a:dk2>
        <a:srgbClr val="44546A"/>
      </a:dk2>
      <a:lt2>
        <a:srgbClr val="E7E6E6"/>
      </a:lt2>
      <a:accent1>
        <a:srgbClr val="1E3767"/>
      </a:accent1>
      <a:accent2>
        <a:srgbClr val="60A6CA"/>
      </a:accent2>
      <a:accent3>
        <a:srgbClr val="66A9B5"/>
      </a:accent3>
      <a:accent4>
        <a:srgbClr val="96789E"/>
      </a:accent4>
      <a:accent5>
        <a:srgbClr val="9291BA"/>
      </a:accent5>
      <a:accent6>
        <a:srgbClr val="84858A"/>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SO powerpoint template 2" id="{F79E1106-F7D3-4EA7-AB4F-74133B068918}" vid="{101A7191-37A7-4529-BFBF-B3AD2B6DD19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59F8937F673384F862AFABA03A68774" ma:contentTypeVersion="0" ma:contentTypeDescription="Create a new document." ma:contentTypeScope="" ma:versionID="38f0be1af4816fc9d6a73a2ef90e4790">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4.xml><?xml version="1.0" encoding="utf-8"?>
<metadata xmlns="http://www.objective.com/ecm/document/metadata/53D26341A57B383EE0540010E0463CCA" version="1.0.0">
  <systemFields>
    <field name="Objective-Id">
      <value order="0">A53256173</value>
    </field>
    <field name="Objective-Title">
      <value order="0">Conference workshop slides</value>
    </field>
    <field name="Objective-Description">
      <value order="0"/>
    </field>
    <field name="Objective-CreationStamp">
      <value order="0">2025-06-24T13:03:39Z</value>
    </field>
    <field name="Objective-IsApproved">
      <value order="0">false</value>
    </field>
    <field name="Objective-IsPublished">
      <value order="0">false</value>
    </field>
    <field name="Objective-DatePublished">
      <value order="0"/>
    </field>
    <field name="Objective-ModificationStamp">
      <value order="0">2025-11-06T17:29:59Z</value>
    </field>
    <field name="Objective-Owner">
      <value order="0">Lowe, Haidee H (N320509)</value>
    </field>
    <field name="Objective-Path">
      <value order="0">Objective Global Folder:Scottish Public Services Ombudsman File Plan:Admin Groups - non-casework:Teams:Assessment and Guidance - working papers: Part 2: 2023-2025</value>
    </field>
    <field name="Objective-Parent">
      <value order="0">Assessment and Guidance - working papers: Part 2: 2023-2025</value>
    </field>
    <field name="Objective-State">
      <value order="0">Being Drafted</value>
    </field>
    <field name="Objective-VersionId">
      <value order="0">vA82628066</value>
    </field>
    <field name="Objective-Version">
      <value order="0">0.15</value>
    </field>
    <field name="Objective-VersionNumber">
      <value order="0">15</value>
    </field>
    <field name="Objective-VersionComment">
      <value order="0"/>
    </field>
    <field name="Objective-FileNumber">
      <value order="0">OFFICE/11040</value>
    </field>
    <field name="Objective-Classification">
      <value order="0">OFFICIAL</value>
    </field>
    <field name="Objective-Caveats">
      <value order="0">Caveat for Scottish Public Services Ombudsman</value>
    </field>
  </systemFields>
  <catalogues>
    <catalogue name="Document Type Catalogue" type="type" ori="id:cA35">
      <field name="Objective-Date of Original">
        <value order="0"/>
      </field>
      <field name="Objective-Date Received">
        <value order="0"/>
      </field>
      <field name="Objective-SG Web Publication - Category">
        <value order="0"/>
      </field>
      <field name="Objective-SG Web Publication - Category 2 Classification">
        <value order="0"/>
      </field>
      <field name="Objective-Connect Creator">
        <value order="0"/>
      </field>
      <field name="Objective-Required Redaction">
        <value order="0"/>
      </field>
      <field name="Objective-Shared By">
        <value order="0"/>
      </field>
      <field name="Objective-Access Conditions">
        <value order="0"/>
      </field>
      <field name="Objective-Access Status">
        <value order="0"/>
      </field>
      <field name="Objective-Date Open From">
        <value order="0"/>
      </field>
    </catalogue>
  </catalogues>
</metadata>
</file>

<file path=customXml/itemProps1.xml><?xml version="1.0" encoding="utf-8"?>
<ds:datastoreItem xmlns:ds="http://schemas.openxmlformats.org/officeDocument/2006/customXml" ds:itemID="{BF325CB4-0D47-46A6-B425-738313A1765D}">
  <ds:schemaRefs>
    <ds:schemaRef ds:uri="http://purl.org/dc/elements/1.1/"/>
    <ds:schemaRef ds:uri="http://purl.org/dc/terms/"/>
    <ds:schemaRef ds:uri="http://schemas.microsoft.com/internal/obd"/>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BA7A5E0-BCC0-468B-B0A4-C48D625D39CD}">
  <ds:schemaRefs>
    <ds:schemaRef ds:uri="http://schemas.microsoft.com/sharepoint/v3/contenttype/forms"/>
  </ds:schemaRefs>
</ds:datastoreItem>
</file>

<file path=customXml/itemProps3.xml><?xml version="1.0" encoding="utf-8"?>
<ds:datastoreItem xmlns:ds="http://schemas.openxmlformats.org/officeDocument/2006/customXml" ds:itemID="{3EC1AB46-CC61-4469-866D-407B6685F91D}">
  <ds:schemaRefs>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5745109E-2DDF-40CB-AC2B-FF9B10C90820}">
  <ds:schemaRefs>
    <ds:schemaRef ds:uri="http://www.objective.com/ecm/document/metadata/53D26341A57B383EE0540010E0463CCA"/>
  </ds:schemaRefs>
</ds:datastoreItem>
</file>

<file path=docProps/app.xml><?xml version="1.0" encoding="utf-8"?>
<Properties xmlns="http://schemas.openxmlformats.org/officeDocument/2006/extended-properties" xmlns:vt="http://schemas.openxmlformats.org/officeDocument/2006/docPropsVTypes">
  <Template>SPSO powerpoint template 2</Template>
  <TotalTime>115</TotalTime>
  <Words>1700</Words>
  <Application>Microsoft Office PowerPoint</Application>
  <PresentationFormat>Widescreen</PresentationFormat>
  <Paragraphs>166</Paragraphs>
  <Slides>19</Slides>
  <Notes>19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Aptos</vt:lpstr>
      <vt:lpstr>Aptos Display</vt:lpstr>
      <vt:lpstr>Aptos Narrow</vt:lpstr>
      <vt:lpstr>Arial</vt:lpstr>
      <vt:lpstr>Calibri</vt:lpstr>
      <vt:lpstr>Calibri Light</vt:lpstr>
      <vt:lpstr>Symbol</vt:lpstr>
      <vt:lpstr>Office Theme</vt:lpstr>
      <vt:lpstr>SPSO Workshop:   Tools for supporting respectful engagement</vt:lpstr>
      <vt:lpstr>PowerPoint Presentation</vt:lpstr>
      <vt:lpstr>Case study </vt:lpstr>
      <vt:lpstr>Case study feedback </vt:lpstr>
      <vt:lpstr>PowerPoint Presentation</vt:lpstr>
      <vt:lpstr>PowerPoint Presentation</vt:lpstr>
      <vt:lpstr>PowerPoint Presentation</vt:lpstr>
      <vt:lpstr>PowerPoint Presentation</vt:lpstr>
      <vt:lpstr>PowerPoint Presentation</vt:lpstr>
      <vt:lpstr>PowerPoint Presentation</vt:lpstr>
      <vt:lpstr>Respectful Engagement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Scottish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Sarah O'donnell</dc:creator>
  <cp:lastModifiedBy>Laura Kilpatrick</cp:lastModifiedBy>
  <cp:revision>235</cp:revision>
  <cp:lastPrinted>2019-01-25T09:43:37Z</cp:lastPrinted>
  <dcterms:created xsi:type="dcterms:W3CDTF">2025-10-27T09:39:27Z</dcterms:created>
  <dcterms:modified xsi:type="dcterms:W3CDTF">2025-11-20T13:53:45Z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0x010100C59F8937F673384F862AFABA03A68774</vt:lpwstr>
  </property>
  <property fmtid="{D5CDD505-2E9C-101B-9397-08002B2CF9AE}" pid="3" name="Objective-Id">
    <vt:lpwstr>A53256173</vt:lpwstr>
  </property>
  <property fmtid="{D5CDD505-2E9C-101B-9397-08002B2CF9AE}" pid="4" name="Objective-Title">
    <vt:lpwstr>Conference workshop slides</vt:lpwstr>
  </property>
  <property fmtid="{D5CDD505-2E9C-101B-9397-08002B2CF9AE}" pid="5" name="Objective-Description">
    <vt:lpwstr/>
  </property>
  <property fmtid="{D5CDD505-2E9C-101B-9397-08002B2CF9AE}" pid="6" name="Objective-CreationStamp">
    <vt:filetime>2025-06-24T13:03:39Z</vt:filetime>
  </property>
  <property fmtid="{D5CDD505-2E9C-101B-9397-08002B2CF9AE}" pid="7" name="Objective-IsApproved">
    <vt:bool>false</vt:bool>
  </property>
  <property fmtid="{D5CDD505-2E9C-101B-9397-08002B2CF9AE}" pid="8" name="Objective-IsPublished">
    <vt:bool>false</vt:bool>
  </property>
  <property fmtid="{D5CDD505-2E9C-101B-9397-08002B2CF9AE}" pid="9" name="Objective-DatePublished">
    <vt:lpwstr/>
  </property>
  <property fmtid="{D5CDD505-2E9C-101B-9397-08002B2CF9AE}" pid="10" name="Objective-ModificationStamp">
    <vt:filetime>2025-11-06T17:29:59Z</vt:filetime>
  </property>
  <property fmtid="{D5CDD505-2E9C-101B-9397-08002B2CF9AE}" pid="11" name="Objective-Owner">
    <vt:lpwstr>Lowe, Haidee H (N320509)</vt:lpwstr>
  </property>
  <property fmtid="{D5CDD505-2E9C-101B-9397-08002B2CF9AE}" pid="12" name="Objective-Path">
    <vt:lpwstr>Objective Global Folder:Scottish Public Services Ombudsman File Plan:Admin Groups - non-casework:Teams:Assessment and Guidance - working papers: Part 2: 2023-2025</vt:lpwstr>
  </property>
  <property fmtid="{D5CDD505-2E9C-101B-9397-08002B2CF9AE}" pid="13" name="Objective-Parent">
    <vt:lpwstr>Assessment and Guidance - working papers: Part 2: 2023-2025</vt:lpwstr>
  </property>
  <property fmtid="{D5CDD505-2E9C-101B-9397-08002B2CF9AE}" pid="14" name="Objective-State">
    <vt:lpwstr>Being Drafted</vt:lpwstr>
  </property>
  <property fmtid="{D5CDD505-2E9C-101B-9397-08002B2CF9AE}" pid="15" name="Objective-VersionId">
    <vt:lpwstr>vA82628066</vt:lpwstr>
  </property>
  <property fmtid="{D5CDD505-2E9C-101B-9397-08002B2CF9AE}" pid="16" name="Objective-Version">
    <vt:lpwstr>0.15</vt:lpwstr>
  </property>
  <property fmtid="{D5CDD505-2E9C-101B-9397-08002B2CF9AE}" pid="17" name="Objective-VersionNumber">
    <vt:r8>15</vt:r8>
  </property>
  <property fmtid="{D5CDD505-2E9C-101B-9397-08002B2CF9AE}" pid="18" name="Objective-VersionComment">
    <vt:lpwstr/>
  </property>
  <property fmtid="{D5CDD505-2E9C-101B-9397-08002B2CF9AE}" pid="19" name="Objective-FileNumber">
    <vt:lpwstr>OFFICE/11040</vt:lpwstr>
  </property>
  <property fmtid="{D5CDD505-2E9C-101B-9397-08002B2CF9AE}" pid="20" name="Objective-Classification">
    <vt:lpwstr>OFFICIAL</vt:lpwstr>
  </property>
  <property fmtid="{D5CDD505-2E9C-101B-9397-08002B2CF9AE}" pid="21" name="Objective-Caveats">
    <vt:lpwstr>Caveat for Scottish Public Services Ombudsman</vt:lpwstr>
  </property>
  <property fmtid="{D5CDD505-2E9C-101B-9397-08002B2CF9AE}" pid="22" name="Objective-Date of Original">
    <vt:lpwstr/>
  </property>
  <property fmtid="{D5CDD505-2E9C-101B-9397-08002B2CF9AE}" pid="23" name="Objective-Date Received">
    <vt:lpwstr/>
  </property>
  <property fmtid="{D5CDD505-2E9C-101B-9397-08002B2CF9AE}" pid="24" name="Objective-SG Web Publication - Category">
    <vt:lpwstr/>
  </property>
  <property fmtid="{D5CDD505-2E9C-101B-9397-08002B2CF9AE}" pid="25" name="Objective-SG Web Publication - Category 2 Classification">
    <vt:lpwstr/>
  </property>
  <property fmtid="{D5CDD505-2E9C-101B-9397-08002B2CF9AE}" pid="26" name="Objective-Connect Creator">
    <vt:lpwstr/>
  </property>
  <property fmtid="{D5CDD505-2E9C-101B-9397-08002B2CF9AE}" pid="27" name="Objective-Required Redaction">
    <vt:lpwstr/>
  </property>
  <property fmtid="{D5CDD505-2E9C-101B-9397-08002B2CF9AE}" pid="28" name="Objective-Shared By">
    <vt:lpwstr/>
  </property>
  <property fmtid="{D5CDD505-2E9C-101B-9397-08002B2CF9AE}" pid="29" name="Objective-Access Conditions">
    <vt:lpwstr/>
  </property>
  <property fmtid="{D5CDD505-2E9C-101B-9397-08002B2CF9AE}" pid="30" name="Objective-Access Status">
    <vt:lpwstr/>
  </property>
  <property fmtid="{D5CDD505-2E9C-101B-9397-08002B2CF9AE}" pid="31" name="Objective-Date Open From">
    <vt:lpwstr/>
  </property>
</Properties>
</file>